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35" r:id="rId2"/>
    <p:sldId id="336" r:id="rId3"/>
    <p:sldId id="343" r:id="rId4"/>
    <p:sldId id="337" r:id="rId5"/>
    <p:sldId id="338" r:id="rId6"/>
    <p:sldId id="340" r:id="rId7"/>
    <p:sldId id="344" r:id="rId8"/>
    <p:sldId id="355" r:id="rId9"/>
    <p:sldId id="346" r:id="rId10"/>
    <p:sldId id="347" r:id="rId11"/>
    <p:sldId id="348" r:id="rId12"/>
    <p:sldId id="349" r:id="rId13"/>
    <p:sldId id="350" r:id="rId14"/>
    <p:sldId id="351" r:id="rId15"/>
    <p:sldId id="358" r:id="rId16"/>
    <p:sldId id="376" r:id="rId17"/>
    <p:sldId id="354" r:id="rId18"/>
    <p:sldId id="318" r:id="rId19"/>
    <p:sldId id="356" r:id="rId20"/>
    <p:sldId id="367" r:id="rId21"/>
    <p:sldId id="368" r:id="rId22"/>
    <p:sldId id="369" r:id="rId23"/>
    <p:sldId id="370" r:id="rId24"/>
    <p:sldId id="371" r:id="rId25"/>
    <p:sldId id="372" r:id="rId26"/>
    <p:sldId id="373" r:id="rId27"/>
    <p:sldId id="357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959697"/>
    <a:srgbClr val="C4C7CE"/>
    <a:srgbClr val="AD92ED"/>
    <a:srgbClr val="4FC1E9"/>
    <a:srgbClr val="CDD0DA"/>
    <a:srgbClr val="FA8150"/>
    <a:srgbClr val="E37553"/>
    <a:srgbClr val="E0653F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0" autoAdjust="0"/>
    <p:restoredTop sz="94674" autoAdjust="0"/>
  </p:normalViewPr>
  <p:slideViewPr>
    <p:cSldViewPr>
      <p:cViewPr varScale="1">
        <p:scale>
          <a:sx n="154" d="100"/>
          <a:sy n="154" d="100"/>
        </p:scale>
        <p:origin x="420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D9606-6FF7-49AF-A412-4D6AB767DFC4}" type="datetimeFigureOut">
              <a:rPr lang="en-US" smtClean="0"/>
              <a:t>11/10/2020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AE7AE-FCBF-419F-971E-04B351FA8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9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434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82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575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888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51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97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0480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8391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3252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1544D-F39A-4F55-BC21-9BE909A9BAC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26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5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© Templateswise.com - Electric Car PP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8244408" y="5041107"/>
            <a:ext cx="899592" cy="1023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F6F4AD1-5928-4DC6-A39B-EA454BA69167}" type="datetime1">
              <a:rPr lang="en-US" altLang="ko-KR" smtClean="0"/>
              <a:t>11/10/2020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직사각형 31"/>
          <p:cNvSpPr/>
          <p:nvPr userDrawn="1"/>
        </p:nvSpPr>
        <p:spPr>
          <a:xfrm>
            <a:off x="5115457" y="147180"/>
            <a:ext cx="80510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데이터 분석</a:t>
            </a:r>
          </a:p>
        </p:txBody>
      </p:sp>
    </p:spTree>
    <p:extLst>
      <p:ext uri="{BB962C8B-B14F-4D97-AF65-F5344CB8AC3E}">
        <p14:creationId xmlns:p14="http://schemas.microsoft.com/office/powerpoint/2010/main" val="4747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© Templateswise.com - Electric Car P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Freeform 152">
            <a:extLst>
              <a:ext uri="{FF2B5EF4-FFF2-40B4-BE49-F238E27FC236}">
                <a16:creationId xmlns:a16="http://schemas.microsoft.com/office/drawing/2014/main" id="{8F26D8D3-CC9A-4D77-8749-CF428C763429}"/>
              </a:ext>
            </a:extLst>
          </p:cNvPr>
          <p:cNvSpPr>
            <a:spLocks/>
          </p:cNvSpPr>
          <p:nvPr userDrawn="1"/>
        </p:nvSpPr>
        <p:spPr bwMode="auto">
          <a:xfrm>
            <a:off x="8623301" y="5062538"/>
            <a:ext cx="25400" cy="12700"/>
          </a:xfrm>
          <a:custGeom>
            <a:avLst/>
            <a:gdLst>
              <a:gd name="T0" fmla="*/ 17 w 32"/>
              <a:gd name="T1" fmla="*/ 0 h 16"/>
              <a:gd name="T2" fmla="*/ 17 w 32"/>
              <a:gd name="T3" fmla="*/ 0 h 16"/>
              <a:gd name="T4" fmla="*/ 10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2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6 w 32"/>
              <a:gd name="T25" fmla="*/ 3 h 16"/>
              <a:gd name="T26" fmla="*/ 23 w 32"/>
              <a:gd name="T27" fmla="*/ 1 h 16"/>
              <a:gd name="T28" fmla="*/ 21 w 32"/>
              <a:gd name="T29" fmla="*/ 0 h 16"/>
              <a:gd name="T30" fmla="*/ 17 w 32"/>
              <a:gd name="T31" fmla="*/ 0 h 16"/>
              <a:gd name="T32" fmla="*/ 17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7" y="0"/>
                </a:moveTo>
                <a:lnTo>
                  <a:pt x="17" y="0"/>
                </a:lnTo>
                <a:lnTo>
                  <a:pt x="10" y="1"/>
                </a:lnTo>
                <a:lnTo>
                  <a:pt x="6" y="4"/>
                </a:lnTo>
                <a:lnTo>
                  <a:pt x="6" y="4"/>
                </a:lnTo>
                <a:lnTo>
                  <a:pt x="2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6" y="3"/>
                </a:lnTo>
                <a:lnTo>
                  <a:pt x="23" y="1"/>
                </a:lnTo>
                <a:lnTo>
                  <a:pt x="21" y="0"/>
                </a:lnTo>
                <a:lnTo>
                  <a:pt x="17" y="0"/>
                </a:lnTo>
                <a:lnTo>
                  <a:pt x="17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2" name="Freeform 153">
            <a:extLst>
              <a:ext uri="{FF2B5EF4-FFF2-40B4-BE49-F238E27FC236}">
                <a16:creationId xmlns:a16="http://schemas.microsoft.com/office/drawing/2014/main" id="{1871D0C5-A584-4922-B016-834E6B071B66}"/>
              </a:ext>
            </a:extLst>
          </p:cNvPr>
          <p:cNvSpPr>
            <a:spLocks/>
          </p:cNvSpPr>
          <p:nvPr userDrawn="1"/>
        </p:nvSpPr>
        <p:spPr bwMode="auto">
          <a:xfrm>
            <a:off x="8359776" y="5062538"/>
            <a:ext cx="25400" cy="12700"/>
          </a:xfrm>
          <a:custGeom>
            <a:avLst/>
            <a:gdLst>
              <a:gd name="T0" fmla="*/ 16 w 32"/>
              <a:gd name="T1" fmla="*/ 0 h 16"/>
              <a:gd name="T2" fmla="*/ 16 w 32"/>
              <a:gd name="T3" fmla="*/ 0 h 16"/>
              <a:gd name="T4" fmla="*/ 11 w 32"/>
              <a:gd name="T5" fmla="*/ 1 h 16"/>
              <a:gd name="T6" fmla="*/ 6 w 32"/>
              <a:gd name="T7" fmla="*/ 4 h 16"/>
              <a:gd name="T8" fmla="*/ 6 w 32"/>
              <a:gd name="T9" fmla="*/ 4 h 16"/>
              <a:gd name="T10" fmla="*/ 3 w 32"/>
              <a:gd name="T11" fmla="*/ 9 h 16"/>
              <a:gd name="T12" fmla="*/ 0 w 32"/>
              <a:gd name="T13" fmla="*/ 16 h 16"/>
              <a:gd name="T14" fmla="*/ 32 w 32"/>
              <a:gd name="T15" fmla="*/ 16 h 16"/>
              <a:gd name="T16" fmla="*/ 32 w 32"/>
              <a:gd name="T17" fmla="*/ 16 h 16"/>
              <a:gd name="T18" fmla="*/ 31 w 32"/>
              <a:gd name="T19" fmla="*/ 10 h 16"/>
              <a:gd name="T20" fmla="*/ 29 w 32"/>
              <a:gd name="T21" fmla="*/ 5 h 16"/>
              <a:gd name="T22" fmla="*/ 29 w 32"/>
              <a:gd name="T23" fmla="*/ 5 h 16"/>
              <a:gd name="T24" fmla="*/ 27 w 32"/>
              <a:gd name="T25" fmla="*/ 3 h 16"/>
              <a:gd name="T26" fmla="*/ 23 w 32"/>
              <a:gd name="T27" fmla="*/ 1 h 16"/>
              <a:gd name="T28" fmla="*/ 20 w 32"/>
              <a:gd name="T29" fmla="*/ 0 h 16"/>
              <a:gd name="T30" fmla="*/ 16 w 32"/>
              <a:gd name="T31" fmla="*/ 0 h 16"/>
              <a:gd name="T32" fmla="*/ 16 w 32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" h="16">
                <a:moveTo>
                  <a:pt x="16" y="0"/>
                </a:moveTo>
                <a:lnTo>
                  <a:pt x="16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2" y="16"/>
                </a:lnTo>
                <a:lnTo>
                  <a:pt x="32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0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3" name="Freeform 154">
            <a:extLst>
              <a:ext uri="{FF2B5EF4-FFF2-40B4-BE49-F238E27FC236}">
                <a16:creationId xmlns:a16="http://schemas.microsoft.com/office/drawing/2014/main" id="{32523CB8-B19C-4A68-9BFE-AA7CB2BC2840}"/>
              </a:ext>
            </a:extLst>
          </p:cNvPr>
          <p:cNvSpPr>
            <a:spLocks/>
          </p:cNvSpPr>
          <p:nvPr userDrawn="1"/>
        </p:nvSpPr>
        <p:spPr bwMode="auto">
          <a:xfrm>
            <a:off x="8842376" y="5062538"/>
            <a:ext cx="25400" cy="12700"/>
          </a:xfrm>
          <a:custGeom>
            <a:avLst/>
            <a:gdLst>
              <a:gd name="T0" fmla="*/ 18 w 33"/>
              <a:gd name="T1" fmla="*/ 0 h 16"/>
              <a:gd name="T2" fmla="*/ 18 w 33"/>
              <a:gd name="T3" fmla="*/ 0 h 16"/>
              <a:gd name="T4" fmla="*/ 11 w 33"/>
              <a:gd name="T5" fmla="*/ 1 h 16"/>
              <a:gd name="T6" fmla="*/ 6 w 33"/>
              <a:gd name="T7" fmla="*/ 4 h 16"/>
              <a:gd name="T8" fmla="*/ 6 w 33"/>
              <a:gd name="T9" fmla="*/ 4 h 16"/>
              <a:gd name="T10" fmla="*/ 3 w 33"/>
              <a:gd name="T11" fmla="*/ 9 h 16"/>
              <a:gd name="T12" fmla="*/ 0 w 33"/>
              <a:gd name="T13" fmla="*/ 16 h 16"/>
              <a:gd name="T14" fmla="*/ 33 w 33"/>
              <a:gd name="T15" fmla="*/ 16 h 16"/>
              <a:gd name="T16" fmla="*/ 33 w 33"/>
              <a:gd name="T17" fmla="*/ 16 h 16"/>
              <a:gd name="T18" fmla="*/ 31 w 33"/>
              <a:gd name="T19" fmla="*/ 10 h 16"/>
              <a:gd name="T20" fmla="*/ 29 w 33"/>
              <a:gd name="T21" fmla="*/ 5 h 16"/>
              <a:gd name="T22" fmla="*/ 29 w 33"/>
              <a:gd name="T23" fmla="*/ 5 h 16"/>
              <a:gd name="T24" fmla="*/ 27 w 33"/>
              <a:gd name="T25" fmla="*/ 3 h 16"/>
              <a:gd name="T26" fmla="*/ 23 w 33"/>
              <a:gd name="T27" fmla="*/ 1 h 16"/>
              <a:gd name="T28" fmla="*/ 21 w 33"/>
              <a:gd name="T29" fmla="*/ 0 h 16"/>
              <a:gd name="T30" fmla="*/ 18 w 33"/>
              <a:gd name="T31" fmla="*/ 0 h 16"/>
              <a:gd name="T32" fmla="*/ 18 w 33"/>
              <a:gd name="T3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3" h="16">
                <a:moveTo>
                  <a:pt x="18" y="0"/>
                </a:moveTo>
                <a:lnTo>
                  <a:pt x="18" y="0"/>
                </a:lnTo>
                <a:lnTo>
                  <a:pt x="11" y="1"/>
                </a:lnTo>
                <a:lnTo>
                  <a:pt x="6" y="4"/>
                </a:lnTo>
                <a:lnTo>
                  <a:pt x="6" y="4"/>
                </a:lnTo>
                <a:lnTo>
                  <a:pt x="3" y="9"/>
                </a:lnTo>
                <a:lnTo>
                  <a:pt x="0" y="16"/>
                </a:lnTo>
                <a:lnTo>
                  <a:pt x="33" y="16"/>
                </a:lnTo>
                <a:lnTo>
                  <a:pt x="33" y="16"/>
                </a:lnTo>
                <a:lnTo>
                  <a:pt x="31" y="10"/>
                </a:lnTo>
                <a:lnTo>
                  <a:pt x="29" y="5"/>
                </a:lnTo>
                <a:lnTo>
                  <a:pt x="29" y="5"/>
                </a:lnTo>
                <a:lnTo>
                  <a:pt x="27" y="3"/>
                </a:lnTo>
                <a:lnTo>
                  <a:pt x="23" y="1"/>
                </a:lnTo>
                <a:lnTo>
                  <a:pt x="21" y="0"/>
                </a:lnTo>
                <a:lnTo>
                  <a:pt x="18" y="0"/>
                </a:lnTo>
                <a:lnTo>
                  <a:pt x="18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4" name="Freeform 155">
            <a:extLst>
              <a:ext uri="{FF2B5EF4-FFF2-40B4-BE49-F238E27FC236}">
                <a16:creationId xmlns:a16="http://schemas.microsoft.com/office/drawing/2014/main" id="{DFEADE76-F0FB-4CF0-9A84-1C113EF97D29}"/>
              </a:ext>
            </a:extLst>
          </p:cNvPr>
          <p:cNvSpPr>
            <a:spLocks/>
          </p:cNvSpPr>
          <p:nvPr userDrawn="1"/>
        </p:nvSpPr>
        <p:spPr bwMode="auto">
          <a:xfrm>
            <a:off x="8483601" y="5062538"/>
            <a:ext cx="23813" cy="34925"/>
          </a:xfrm>
          <a:custGeom>
            <a:avLst/>
            <a:gdLst>
              <a:gd name="T0" fmla="*/ 16 w 31"/>
              <a:gd name="T1" fmla="*/ 0 h 45"/>
              <a:gd name="T2" fmla="*/ 16 w 31"/>
              <a:gd name="T3" fmla="*/ 0 h 45"/>
              <a:gd name="T4" fmla="*/ 12 w 31"/>
              <a:gd name="T5" fmla="*/ 2 h 45"/>
              <a:gd name="T6" fmla="*/ 9 w 31"/>
              <a:gd name="T7" fmla="*/ 3 h 45"/>
              <a:gd name="T8" fmla="*/ 4 w 31"/>
              <a:gd name="T9" fmla="*/ 7 h 45"/>
              <a:gd name="T10" fmla="*/ 4 w 31"/>
              <a:gd name="T11" fmla="*/ 7 h 45"/>
              <a:gd name="T12" fmla="*/ 2 w 31"/>
              <a:gd name="T13" fmla="*/ 10 h 45"/>
              <a:gd name="T14" fmla="*/ 1 w 31"/>
              <a:gd name="T15" fmla="*/ 14 h 45"/>
              <a:gd name="T16" fmla="*/ 0 w 31"/>
              <a:gd name="T17" fmla="*/ 23 h 45"/>
              <a:gd name="T18" fmla="*/ 0 w 31"/>
              <a:gd name="T19" fmla="*/ 23 h 45"/>
              <a:gd name="T20" fmla="*/ 1 w 31"/>
              <a:gd name="T21" fmla="*/ 34 h 45"/>
              <a:gd name="T22" fmla="*/ 2 w 31"/>
              <a:gd name="T23" fmla="*/ 37 h 45"/>
              <a:gd name="T24" fmla="*/ 4 w 31"/>
              <a:gd name="T25" fmla="*/ 40 h 45"/>
              <a:gd name="T26" fmla="*/ 4 w 31"/>
              <a:gd name="T27" fmla="*/ 40 h 45"/>
              <a:gd name="T28" fmla="*/ 9 w 31"/>
              <a:gd name="T29" fmla="*/ 44 h 45"/>
              <a:gd name="T30" fmla="*/ 12 w 31"/>
              <a:gd name="T31" fmla="*/ 45 h 45"/>
              <a:gd name="T32" fmla="*/ 15 w 31"/>
              <a:gd name="T33" fmla="*/ 45 h 45"/>
              <a:gd name="T34" fmla="*/ 15 w 31"/>
              <a:gd name="T35" fmla="*/ 45 h 45"/>
              <a:gd name="T36" fmla="*/ 18 w 31"/>
              <a:gd name="T37" fmla="*/ 45 h 45"/>
              <a:gd name="T38" fmla="*/ 20 w 31"/>
              <a:gd name="T39" fmla="*/ 44 h 45"/>
              <a:gd name="T40" fmla="*/ 26 w 31"/>
              <a:gd name="T41" fmla="*/ 40 h 45"/>
              <a:gd name="T42" fmla="*/ 26 w 31"/>
              <a:gd name="T43" fmla="*/ 40 h 45"/>
              <a:gd name="T44" fmla="*/ 28 w 31"/>
              <a:gd name="T45" fmla="*/ 37 h 45"/>
              <a:gd name="T46" fmla="*/ 30 w 31"/>
              <a:gd name="T47" fmla="*/ 33 h 45"/>
              <a:gd name="T48" fmla="*/ 31 w 31"/>
              <a:gd name="T49" fmla="*/ 22 h 45"/>
              <a:gd name="T50" fmla="*/ 31 w 31"/>
              <a:gd name="T51" fmla="*/ 22 h 45"/>
              <a:gd name="T52" fmla="*/ 30 w 31"/>
              <a:gd name="T53" fmla="*/ 13 h 45"/>
              <a:gd name="T54" fmla="*/ 28 w 31"/>
              <a:gd name="T55" fmla="*/ 10 h 45"/>
              <a:gd name="T56" fmla="*/ 26 w 31"/>
              <a:gd name="T57" fmla="*/ 6 h 45"/>
              <a:gd name="T58" fmla="*/ 26 w 31"/>
              <a:gd name="T59" fmla="*/ 6 h 45"/>
              <a:gd name="T60" fmla="*/ 22 w 31"/>
              <a:gd name="T61" fmla="*/ 3 h 45"/>
              <a:gd name="T62" fmla="*/ 18 w 31"/>
              <a:gd name="T63" fmla="*/ 2 h 45"/>
              <a:gd name="T64" fmla="*/ 16 w 31"/>
              <a:gd name="T65" fmla="*/ 0 h 45"/>
              <a:gd name="T66" fmla="*/ 16 w 31"/>
              <a:gd name="T67" fmla="*/ 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" h="45">
                <a:moveTo>
                  <a:pt x="16" y="0"/>
                </a:moveTo>
                <a:lnTo>
                  <a:pt x="16" y="0"/>
                </a:lnTo>
                <a:lnTo>
                  <a:pt x="12" y="2"/>
                </a:lnTo>
                <a:lnTo>
                  <a:pt x="9" y="3"/>
                </a:lnTo>
                <a:lnTo>
                  <a:pt x="4" y="7"/>
                </a:lnTo>
                <a:lnTo>
                  <a:pt x="4" y="7"/>
                </a:lnTo>
                <a:lnTo>
                  <a:pt x="2" y="10"/>
                </a:lnTo>
                <a:lnTo>
                  <a:pt x="1" y="14"/>
                </a:lnTo>
                <a:lnTo>
                  <a:pt x="0" y="23"/>
                </a:lnTo>
                <a:lnTo>
                  <a:pt x="0" y="23"/>
                </a:lnTo>
                <a:lnTo>
                  <a:pt x="1" y="34"/>
                </a:lnTo>
                <a:lnTo>
                  <a:pt x="2" y="37"/>
                </a:lnTo>
                <a:lnTo>
                  <a:pt x="4" y="40"/>
                </a:lnTo>
                <a:lnTo>
                  <a:pt x="4" y="40"/>
                </a:lnTo>
                <a:lnTo>
                  <a:pt x="9" y="44"/>
                </a:lnTo>
                <a:lnTo>
                  <a:pt x="12" y="45"/>
                </a:lnTo>
                <a:lnTo>
                  <a:pt x="15" y="45"/>
                </a:lnTo>
                <a:lnTo>
                  <a:pt x="15" y="45"/>
                </a:lnTo>
                <a:lnTo>
                  <a:pt x="18" y="45"/>
                </a:lnTo>
                <a:lnTo>
                  <a:pt x="20" y="44"/>
                </a:lnTo>
                <a:lnTo>
                  <a:pt x="26" y="40"/>
                </a:lnTo>
                <a:lnTo>
                  <a:pt x="26" y="40"/>
                </a:lnTo>
                <a:lnTo>
                  <a:pt x="28" y="37"/>
                </a:lnTo>
                <a:lnTo>
                  <a:pt x="30" y="33"/>
                </a:lnTo>
                <a:lnTo>
                  <a:pt x="31" y="22"/>
                </a:lnTo>
                <a:lnTo>
                  <a:pt x="31" y="22"/>
                </a:lnTo>
                <a:lnTo>
                  <a:pt x="30" y="13"/>
                </a:lnTo>
                <a:lnTo>
                  <a:pt x="28" y="10"/>
                </a:lnTo>
                <a:lnTo>
                  <a:pt x="26" y="6"/>
                </a:lnTo>
                <a:lnTo>
                  <a:pt x="26" y="6"/>
                </a:lnTo>
                <a:lnTo>
                  <a:pt x="22" y="3"/>
                </a:lnTo>
                <a:lnTo>
                  <a:pt x="18" y="2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6" name="Freeform 157">
            <a:extLst>
              <a:ext uri="{FF2B5EF4-FFF2-40B4-BE49-F238E27FC236}">
                <a16:creationId xmlns:a16="http://schemas.microsoft.com/office/drawing/2014/main" id="{E51BAC91-21AA-44CD-BA07-9D7C0545C75B}"/>
              </a:ext>
            </a:extLst>
          </p:cNvPr>
          <p:cNvSpPr>
            <a:spLocks/>
          </p:cNvSpPr>
          <p:nvPr userDrawn="1"/>
        </p:nvSpPr>
        <p:spPr bwMode="auto">
          <a:xfrm>
            <a:off x="8959851" y="5062538"/>
            <a:ext cx="26988" cy="34925"/>
          </a:xfrm>
          <a:custGeom>
            <a:avLst/>
            <a:gdLst>
              <a:gd name="T0" fmla="*/ 16 w 33"/>
              <a:gd name="T1" fmla="*/ 0 h 43"/>
              <a:gd name="T2" fmla="*/ 16 w 33"/>
              <a:gd name="T3" fmla="*/ 0 h 43"/>
              <a:gd name="T4" fmla="*/ 12 w 33"/>
              <a:gd name="T5" fmla="*/ 0 h 43"/>
              <a:gd name="T6" fmla="*/ 10 w 33"/>
              <a:gd name="T7" fmla="*/ 1 h 43"/>
              <a:gd name="T8" fmla="*/ 7 w 33"/>
              <a:gd name="T9" fmla="*/ 3 h 43"/>
              <a:gd name="T10" fmla="*/ 4 w 33"/>
              <a:gd name="T11" fmla="*/ 5 h 43"/>
              <a:gd name="T12" fmla="*/ 4 w 33"/>
              <a:gd name="T13" fmla="*/ 5 h 43"/>
              <a:gd name="T14" fmla="*/ 2 w 33"/>
              <a:gd name="T15" fmla="*/ 8 h 43"/>
              <a:gd name="T16" fmla="*/ 1 w 33"/>
              <a:gd name="T17" fmla="*/ 12 h 43"/>
              <a:gd name="T18" fmla="*/ 0 w 33"/>
              <a:gd name="T19" fmla="*/ 21 h 43"/>
              <a:gd name="T20" fmla="*/ 0 w 33"/>
              <a:gd name="T21" fmla="*/ 21 h 43"/>
              <a:gd name="T22" fmla="*/ 1 w 33"/>
              <a:gd name="T23" fmla="*/ 31 h 43"/>
              <a:gd name="T24" fmla="*/ 2 w 33"/>
              <a:gd name="T25" fmla="*/ 35 h 43"/>
              <a:gd name="T26" fmla="*/ 4 w 33"/>
              <a:gd name="T27" fmla="*/ 38 h 43"/>
              <a:gd name="T28" fmla="*/ 4 w 33"/>
              <a:gd name="T29" fmla="*/ 38 h 43"/>
              <a:gd name="T30" fmla="*/ 7 w 33"/>
              <a:gd name="T31" fmla="*/ 40 h 43"/>
              <a:gd name="T32" fmla="*/ 10 w 33"/>
              <a:gd name="T33" fmla="*/ 42 h 43"/>
              <a:gd name="T34" fmla="*/ 12 w 33"/>
              <a:gd name="T35" fmla="*/ 43 h 43"/>
              <a:gd name="T36" fmla="*/ 16 w 33"/>
              <a:gd name="T37" fmla="*/ 43 h 43"/>
              <a:gd name="T38" fmla="*/ 16 w 33"/>
              <a:gd name="T39" fmla="*/ 43 h 43"/>
              <a:gd name="T40" fmla="*/ 19 w 33"/>
              <a:gd name="T41" fmla="*/ 43 h 43"/>
              <a:gd name="T42" fmla="*/ 23 w 33"/>
              <a:gd name="T43" fmla="*/ 42 h 43"/>
              <a:gd name="T44" fmla="*/ 26 w 33"/>
              <a:gd name="T45" fmla="*/ 40 h 43"/>
              <a:gd name="T46" fmla="*/ 28 w 33"/>
              <a:gd name="T47" fmla="*/ 38 h 43"/>
              <a:gd name="T48" fmla="*/ 28 w 33"/>
              <a:gd name="T49" fmla="*/ 38 h 43"/>
              <a:gd name="T50" fmla="*/ 31 w 33"/>
              <a:gd name="T51" fmla="*/ 34 h 43"/>
              <a:gd name="T52" fmla="*/ 32 w 33"/>
              <a:gd name="T53" fmla="*/ 31 h 43"/>
              <a:gd name="T54" fmla="*/ 33 w 33"/>
              <a:gd name="T55" fmla="*/ 21 h 43"/>
              <a:gd name="T56" fmla="*/ 33 w 33"/>
              <a:gd name="T57" fmla="*/ 21 h 43"/>
              <a:gd name="T58" fmla="*/ 32 w 33"/>
              <a:gd name="T59" fmla="*/ 12 h 43"/>
              <a:gd name="T60" fmla="*/ 31 w 33"/>
              <a:gd name="T61" fmla="*/ 8 h 43"/>
              <a:gd name="T62" fmla="*/ 28 w 33"/>
              <a:gd name="T63" fmla="*/ 5 h 43"/>
              <a:gd name="T64" fmla="*/ 28 w 33"/>
              <a:gd name="T65" fmla="*/ 5 h 43"/>
              <a:gd name="T66" fmla="*/ 26 w 33"/>
              <a:gd name="T67" fmla="*/ 3 h 43"/>
              <a:gd name="T68" fmla="*/ 23 w 33"/>
              <a:gd name="T69" fmla="*/ 1 h 43"/>
              <a:gd name="T70" fmla="*/ 19 w 33"/>
              <a:gd name="T71" fmla="*/ 0 h 43"/>
              <a:gd name="T72" fmla="*/ 16 w 33"/>
              <a:gd name="T73" fmla="*/ 0 h 43"/>
              <a:gd name="T74" fmla="*/ 16 w 33"/>
              <a:gd name="T7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" h="43">
                <a:moveTo>
                  <a:pt x="16" y="0"/>
                </a:moveTo>
                <a:lnTo>
                  <a:pt x="16" y="0"/>
                </a:lnTo>
                <a:lnTo>
                  <a:pt x="12" y="0"/>
                </a:lnTo>
                <a:lnTo>
                  <a:pt x="10" y="1"/>
                </a:lnTo>
                <a:lnTo>
                  <a:pt x="7" y="3"/>
                </a:lnTo>
                <a:lnTo>
                  <a:pt x="4" y="5"/>
                </a:lnTo>
                <a:lnTo>
                  <a:pt x="4" y="5"/>
                </a:lnTo>
                <a:lnTo>
                  <a:pt x="2" y="8"/>
                </a:lnTo>
                <a:lnTo>
                  <a:pt x="1" y="12"/>
                </a:lnTo>
                <a:lnTo>
                  <a:pt x="0" y="21"/>
                </a:lnTo>
                <a:lnTo>
                  <a:pt x="0" y="21"/>
                </a:lnTo>
                <a:lnTo>
                  <a:pt x="1" y="31"/>
                </a:lnTo>
                <a:lnTo>
                  <a:pt x="2" y="35"/>
                </a:lnTo>
                <a:lnTo>
                  <a:pt x="4" y="38"/>
                </a:lnTo>
                <a:lnTo>
                  <a:pt x="4" y="38"/>
                </a:lnTo>
                <a:lnTo>
                  <a:pt x="7" y="40"/>
                </a:lnTo>
                <a:lnTo>
                  <a:pt x="10" y="42"/>
                </a:lnTo>
                <a:lnTo>
                  <a:pt x="12" y="43"/>
                </a:lnTo>
                <a:lnTo>
                  <a:pt x="16" y="43"/>
                </a:lnTo>
                <a:lnTo>
                  <a:pt x="16" y="43"/>
                </a:lnTo>
                <a:lnTo>
                  <a:pt x="19" y="43"/>
                </a:lnTo>
                <a:lnTo>
                  <a:pt x="23" y="42"/>
                </a:lnTo>
                <a:lnTo>
                  <a:pt x="26" y="40"/>
                </a:lnTo>
                <a:lnTo>
                  <a:pt x="28" y="38"/>
                </a:lnTo>
                <a:lnTo>
                  <a:pt x="28" y="38"/>
                </a:lnTo>
                <a:lnTo>
                  <a:pt x="31" y="34"/>
                </a:lnTo>
                <a:lnTo>
                  <a:pt x="32" y="31"/>
                </a:lnTo>
                <a:lnTo>
                  <a:pt x="33" y="21"/>
                </a:lnTo>
                <a:lnTo>
                  <a:pt x="33" y="21"/>
                </a:lnTo>
                <a:lnTo>
                  <a:pt x="32" y="12"/>
                </a:lnTo>
                <a:lnTo>
                  <a:pt x="31" y="8"/>
                </a:lnTo>
                <a:lnTo>
                  <a:pt x="28" y="5"/>
                </a:lnTo>
                <a:lnTo>
                  <a:pt x="28" y="5"/>
                </a:lnTo>
                <a:lnTo>
                  <a:pt x="26" y="3"/>
                </a:lnTo>
                <a:lnTo>
                  <a:pt x="23" y="1"/>
                </a:lnTo>
                <a:lnTo>
                  <a:pt x="19" y="0"/>
                </a:lnTo>
                <a:lnTo>
                  <a:pt x="16" y="0"/>
                </a:lnTo>
                <a:lnTo>
                  <a:pt x="16" y="0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7" name="Freeform 158">
            <a:extLst>
              <a:ext uri="{FF2B5EF4-FFF2-40B4-BE49-F238E27FC236}">
                <a16:creationId xmlns:a16="http://schemas.microsoft.com/office/drawing/2014/main" id="{E0B653B9-6675-4EFE-8094-D8FFC819DA03}"/>
              </a:ext>
            </a:extLst>
          </p:cNvPr>
          <p:cNvSpPr>
            <a:spLocks/>
          </p:cNvSpPr>
          <p:nvPr userDrawn="1"/>
        </p:nvSpPr>
        <p:spPr bwMode="auto">
          <a:xfrm>
            <a:off x="8550276" y="5080001"/>
            <a:ext cx="23813" cy="17463"/>
          </a:xfrm>
          <a:custGeom>
            <a:avLst/>
            <a:gdLst>
              <a:gd name="T0" fmla="*/ 6 w 30"/>
              <a:gd name="T1" fmla="*/ 6 h 22"/>
              <a:gd name="T2" fmla="*/ 6 w 30"/>
              <a:gd name="T3" fmla="*/ 6 h 22"/>
              <a:gd name="T4" fmla="*/ 3 w 30"/>
              <a:gd name="T5" fmla="*/ 7 h 22"/>
              <a:gd name="T6" fmla="*/ 1 w 30"/>
              <a:gd name="T7" fmla="*/ 9 h 22"/>
              <a:gd name="T8" fmla="*/ 1 w 30"/>
              <a:gd name="T9" fmla="*/ 9 h 22"/>
              <a:gd name="T10" fmla="*/ 0 w 30"/>
              <a:gd name="T11" fmla="*/ 11 h 22"/>
              <a:gd name="T12" fmla="*/ 0 w 30"/>
              <a:gd name="T13" fmla="*/ 13 h 22"/>
              <a:gd name="T14" fmla="*/ 0 w 30"/>
              <a:gd name="T15" fmla="*/ 13 h 22"/>
              <a:gd name="T16" fmla="*/ 1 w 30"/>
              <a:gd name="T17" fmla="*/ 18 h 22"/>
              <a:gd name="T18" fmla="*/ 3 w 30"/>
              <a:gd name="T19" fmla="*/ 20 h 22"/>
              <a:gd name="T20" fmla="*/ 3 w 30"/>
              <a:gd name="T21" fmla="*/ 20 h 22"/>
              <a:gd name="T22" fmla="*/ 7 w 30"/>
              <a:gd name="T23" fmla="*/ 22 h 22"/>
              <a:gd name="T24" fmla="*/ 11 w 30"/>
              <a:gd name="T25" fmla="*/ 22 h 22"/>
              <a:gd name="T26" fmla="*/ 11 w 30"/>
              <a:gd name="T27" fmla="*/ 22 h 22"/>
              <a:gd name="T28" fmla="*/ 17 w 30"/>
              <a:gd name="T29" fmla="*/ 22 h 22"/>
              <a:gd name="T30" fmla="*/ 22 w 30"/>
              <a:gd name="T31" fmla="*/ 20 h 22"/>
              <a:gd name="T32" fmla="*/ 22 w 30"/>
              <a:gd name="T33" fmla="*/ 20 h 22"/>
              <a:gd name="T34" fmla="*/ 25 w 30"/>
              <a:gd name="T35" fmla="*/ 18 h 22"/>
              <a:gd name="T36" fmla="*/ 27 w 30"/>
              <a:gd name="T37" fmla="*/ 13 h 22"/>
              <a:gd name="T38" fmla="*/ 27 w 30"/>
              <a:gd name="T39" fmla="*/ 13 h 22"/>
              <a:gd name="T40" fmla="*/ 29 w 30"/>
              <a:gd name="T41" fmla="*/ 10 h 22"/>
              <a:gd name="T42" fmla="*/ 30 w 30"/>
              <a:gd name="T43" fmla="*/ 4 h 22"/>
              <a:gd name="T44" fmla="*/ 30 w 30"/>
              <a:gd name="T45" fmla="*/ 0 h 22"/>
              <a:gd name="T46" fmla="*/ 30 w 30"/>
              <a:gd name="T47" fmla="*/ 0 h 22"/>
              <a:gd name="T48" fmla="*/ 23 w 30"/>
              <a:gd name="T49" fmla="*/ 3 h 22"/>
              <a:gd name="T50" fmla="*/ 14 w 30"/>
              <a:gd name="T51" fmla="*/ 4 h 22"/>
              <a:gd name="T52" fmla="*/ 14 w 30"/>
              <a:gd name="T53" fmla="*/ 4 h 22"/>
              <a:gd name="T54" fmla="*/ 6 w 30"/>
              <a:gd name="T55" fmla="*/ 6 h 22"/>
              <a:gd name="T56" fmla="*/ 6 w 30"/>
              <a:gd name="T57" fmla="*/ 6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0" h="22">
                <a:moveTo>
                  <a:pt x="6" y="6"/>
                </a:moveTo>
                <a:lnTo>
                  <a:pt x="6" y="6"/>
                </a:lnTo>
                <a:lnTo>
                  <a:pt x="3" y="7"/>
                </a:lnTo>
                <a:lnTo>
                  <a:pt x="1" y="9"/>
                </a:lnTo>
                <a:lnTo>
                  <a:pt x="1" y="9"/>
                </a:lnTo>
                <a:lnTo>
                  <a:pt x="0" y="11"/>
                </a:lnTo>
                <a:lnTo>
                  <a:pt x="0" y="13"/>
                </a:lnTo>
                <a:lnTo>
                  <a:pt x="0" y="13"/>
                </a:lnTo>
                <a:lnTo>
                  <a:pt x="1" y="18"/>
                </a:lnTo>
                <a:lnTo>
                  <a:pt x="3" y="20"/>
                </a:lnTo>
                <a:lnTo>
                  <a:pt x="3" y="20"/>
                </a:lnTo>
                <a:lnTo>
                  <a:pt x="7" y="22"/>
                </a:lnTo>
                <a:lnTo>
                  <a:pt x="11" y="22"/>
                </a:lnTo>
                <a:lnTo>
                  <a:pt x="11" y="22"/>
                </a:lnTo>
                <a:lnTo>
                  <a:pt x="17" y="22"/>
                </a:lnTo>
                <a:lnTo>
                  <a:pt x="22" y="20"/>
                </a:lnTo>
                <a:lnTo>
                  <a:pt x="22" y="20"/>
                </a:lnTo>
                <a:lnTo>
                  <a:pt x="25" y="18"/>
                </a:lnTo>
                <a:lnTo>
                  <a:pt x="27" y="13"/>
                </a:lnTo>
                <a:lnTo>
                  <a:pt x="27" y="13"/>
                </a:lnTo>
                <a:lnTo>
                  <a:pt x="29" y="10"/>
                </a:lnTo>
                <a:lnTo>
                  <a:pt x="30" y="4"/>
                </a:lnTo>
                <a:lnTo>
                  <a:pt x="30" y="0"/>
                </a:lnTo>
                <a:lnTo>
                  <a:pt x="30" y="0"/>
                </a:lnTo>
                <a:lnTo>
                  <a:pt x="23" y="3"/>
                </a:lnTo>
                <a:lnTo>
                  <a:pt x="14" y="4"/>
                </a:lnTo>
                <a:lnTo>
                  <a:pt x="14" y="4"/>
                </a:lnTo>
                <a:lnTo>
                  <a:pt x="6" y="6"/>
                </a:lnTo>
                <a:lnTo>
                  <a:pt x="6" y="6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8" name="Freeform 159">
            <a:extLst>
              <a:ext uri="{FF2B5EF4-FFF2-40B4-BE49-F238E27FC236}">
                <a16:creationId xmlns:a16="http://schemas.microsoft.com/office/drawing/2014/main" id="{9176BED5-D9B5-46EC-8156-4C4C1F5F791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1" y="5045076"/>
            <a:ext cx="53975" cy="53975"/>
          </a:xfrm>
          <a:custGeom>
            <a:avLst/>
            <a:gdLst>
              <a:gd name="T0" fmla="*/ 51 w 68"/>
              <a:gd name="T1" fmla="*/ 4 h 68"/>
              <a:gd name="T2" fmla="*/ 34 w 68"/>
              <a:gd name="T3" fmla="*/ 0 h 68"/>
              <a:gd name="T4" fmla="*/ 26 w 68"/>
              <a:gd name="T5" fmla="*/ 1 h 68"/>
              <a:gd name="T6" fmla="*/ 18 w 68"/>
              <a:gd name="T7" fmla="*/ 4 h 68"/>
              <a:gd name="T8" fmla="*/ 5 w 68"/>
              <a:gd name="T9" fmla="*/ 17 h 68"/>
              <a:gd name="T10" fmla="*/ 2 w 68"/>
              <a:gd name="T11" fmla="*/ 25 h 68"/>
              <a:gd name="T12" fmla="*/ 0 w 68"/>
              <a:gd name="T13" fmla="*/ 33 h 68"/>
              <a:gd name="T14" fmla="*/ 5 w 68"/>
              <a:gd name="T15" fmla="*/ 50 h 68"/>
              <a:gd name="T16" fmla="*/ 10 w 68"/>
              <a:gd name="T17" fmla="*/ 57 h 68"/>
              <a:gd name="T18" fmla="*/ 18 w 68"/>
              <a:gd name="T19" fmla="*/ 63 h 68"/>
              <a:gd name="T20" fmla="*/ 34 w 68"/>
              <a:gd name="T21" fmla="*/ 68 h 68"/>
              <a:gd name="T22" fmla="*/ 43 w 68"/>
              <a:gd name="T23" fmla="*/ 66 h 68"/>
              <a:gd name="T24" fmla="*/ 51 w 68"/>
              <a:gd name="T25" fmla="*/ 63 h 68"/>
              <a:gd name="T26" fmla="*/ 64 w 68"/>
              <a:gd name="T27" fmla="*/ 50 h 68"/>
              <a:gd name="T28" fmla="*/ 67 w 68"/>
              <a:gd name="T29" fmla="*/ 42 h 68"/>
              <a:gd name="T30" fmla="*/ 68 w 68"/>
              <a:gd name="T31" fmla="*/ 33 h 68"/>
              <a:gd name="T32" fmla="*/ 64 w 68"/>
              <a:gd name="T33" fmla="*/ 17 h 68"/>
              <a:gd name="T34" fmla="*/ 58 w 68"/>
              <a:gd name="T35" fmla="*/ 9 h 68"/>
              <a:gd name="T36" fmla="*/ 51 w 68"/>
              <a:gd name="T37" fmla="*/ 4 h 68"/>
              <a:gd name="T38" fmla="*/ 48 w 68"/>
              <a:gd name="T39" fmla="*/ 53 h 68"/>
              <a:gd name="T40" fmla="*/ 34 w 68"/>
              <a:gd name="T41" fmla="*/ 57 h 68"/>
              <a:gd name="T42" fmla="*/ 30 w 68"/>
              <a:gd name="T43" fmla="*/ 56 h 68"/>
              <a:gd name="T44" fmla="*/ 22 w 68"/>
              <a:gd name="T45" fmla="*/ 54 h 68"/>
              <a:gd name="T46" fmla="*/ 19 w 68"/>
              <a:gd name="T47" fmla="*/ 50 h 68"/>
              <a:gd name="T48" fmla="*/ 14 w 68"/>
              <a:gd name="T49" fmla="*/ 43 h 68"/>
              <a:gd name="T50" fmla="*/ 13 w 68"/>
              <a:gd name="T51" fmla="*/ 33 h 68"/>
              <a:gd name="T52" fmla="*/ 13 w 68"/>
              <a:gd name="T53" fmla="*/ 27 h 68"/>
              <a:gd name="T54" fmla="*/ 15 w 68"/>
              <a:gd name="T55" fmla="*/ 21 h 68"/>
              <a:gd name="T56" fmla="*/ 24 w 68"/>
              <a:gd name="T57" fmla="*/ 13 h 68"/>
              <a:gd name="T58" fmla="*/ 29 w 68"/>
              <a:gd name="T59" fmla="*/ 11 h 68"/>
              <a:gd name="T60" fmla="*/ 35 w 68"/>
              <a:gd name="T61" fmla="*/ 10 h 68"/>
              <a:gd name="T62" fmla="*/ 47 w 68"/>
              <a:gd name="T63" fmla="*/ 13 h 68"/>
              <a:gd name="T64" fmla="*/ 51 w 68"/>
              <a:gd name="T65" fmla="*/ 18 h 68"/>
              <a:gd name="T66" fmla="*/ 47 w 68"/>
              <a:gd name="T67" fmla="*/ 25 h 68"/>
              <a:gd name="T68" fmla="*/ 45 w 68"/>
              <a:gd name="T69" fmla="*/ 21 h 68"/>
              <a:gd name="T70" fmla="*/ 42 w 68"/>
              <a:gd name="T71" fmla="*/ 19 h 68"/>
              <a:gd name="T72" fmla="*/ 35 w 68"/>
              <a:gd name="T73" fmla="*/ 17 h 68"/>
              <a:gd name="T74" fmla="*/ 29 w 68"/>
              <a:gd name="T75" fmla="*/ 18 h 68"/>
              <a:gd name="T76" fmla="*/ 25 w 68"/>
              <a:gd name="T77" fmla="*/ 21 h 68"/>
              <a:gd name="T78" fmla="*/ 20 w 68"/>
              <a:gd name="T79" fmla="*/ 34 h 68"/>
              <a:gd name="T80" fmla="*/ 21 w 68"/>
              <a:gd name="T81" fmla="*/ 41 h 68"/>
              <a:gd name="T82" fmla="*/ 25 w 68"/>
              <a:gd name="T83" fmla="*/ 46 h 68"/>
              <a:gd name="T84" fmla="*/ 34 w 68"/>
              <a:gd name="T85" fmla="*/ 50 h 68"/>
              <a:gd name="T86" fmla="*/ 38 w 68"/>
              <a:gd name="T87" fmla="*/ 49 h 68"/>
              <a:gd name="T88" fmla="*/ 43 w 68"/>
              <a:gd name="T89" fmla="*/ 48 h 68"/>
              <a:gd name="T90" fmla="*/ 48 w 68"/>
              <a:gd name="T91" fmla="*/ 40 h 68"/>
              <a:gd name="T92" fmla="*/ 55 w 68"/>
              <a:gd name="T93" fmla="*/ 42 h 68"/>
              <a:gd name="T94" fmla="*/ 48 w 68"/>
              <a:gd name="T95" fmla="*/ 53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8" h="68">
                <a:moveTo>
                  <a:pt x="51" y="4"/>
                </a:moveTo>
                <a:lnTo>
                  <a:pt x="51" y="4"/>
                </a:lnTo>
                <a:lnTo>
                  <a:pt x="43" y="1"/>
                </a:lnTo>
                <a:lnTo>
                  <a:pt x="34" y="0"/>
                </a:lnTo>
                <a:lnTo>
                  <a:pt x="34" y="0"/>
                </a:lnTo>
                <a:lnTo>
                  <a:pt x="26" y="1"/>
                </a:lnTo>
                <a:lnTo>
                  <a:pt x="18" y="4"/>
                </a:lnTo>
                <a:lnTo>
                  <a:pt x="18" y="4"/>
                </a:lnTo>
                <a:lnTo>
                  <a:pt x="11" y="9"/>
                </a:lnTo>
                <a:lnTo>
                  <a:pt x="5" y="17"/>
                </a:lnTo>
                <a:lnTo>
                  <a:pt x="5" y="17"/>
                </a:lnTo>
                <a:lnTo>
                  <a:pt x="2" y="25"/>
                </a:lnTo>
                <a:lnTo>
                  <a:pt x="0" y="33"/>
                </a:lnTo>
                <a:lnTo>
                  <a:pt x="0" y="33"/>
                </a:lnTo>
                <a:lnTo>
                  <a:pt x="2" y="42"/>
                </a:lnTo>
                <a:lnTo>
                  <a:pt x="5" y="50"/>
                </a:lnTo>
                <a:lnTo>
                  <a:pt x="5" y="50"/>
                </a:lnTo>
                <a:lnTo>
                  <a:pt x="10" y="57"/>
                </a:lnTo>
                <a:lnTo>
                  <a:pt x="18" y="63"/>
                </a:lnTo>
                <a:lnTo>
                  <a:pt x="18" y="63"/>
                </a:lnTo>
                <a:lnTo>
                  <a:pt x="26" y="66"/>
                </a:lnTo>
                <a:lnTo>
                  <a:pt x="34" y="68"/>
                </a:lnTo>
                <a:lnTo>
                  <a:pt x="34" y="68"/>
                </a:lnTo>
                <a:lnTo>
                  <a:pt x="43" y="66"/>
                </a:lnTo>
                <a:lnTo>
                  <a:pt x="51" y="63"/>
                </a:lnTo>
                <a:lnTo>
                  <a:pt x="51" y="63"/>
                </a:lnTo>
                <a:lnTo>
                  <a:pt x="58" y="57"/>
                </a:lnTo>
                <a:lnTo>
                  <a:pt x="64" y="50"/>
                </a:lnTo>
                <a:lnTo>
                  <a:pt x="64" y="50"/>
                </a:lnTo>
                <a:lnTo>
                  <a:pt x="67" y="42"/>
                </a:lnTo>
                <a:lnTo>
                  <a:pt x="68" y="33"/>
                </a:lnTo>
                <a:lnTo>
                  <a:pt x="68" y="33"/>
                </a:lnTo>
                <a:lnTo>
                  <a:pt x="67" y="25"/>
                </a:lnTo>
                <a:lnTo>
                  <a:pt x="64" y="17"/>
                </a:lnTo>
                <a:lnTo>
                  <a:pt x="64" y="17"/>
                </a:lnTo>
                <a:lnTo>
                  <a:pt x="58" y="9"/>
                </a:lnTo>
                <a:lnTo>
                  <a:pt x="51" y="4"/>
                </a:lnTo>
                <a:lnTo>
                  <a:pt x="51" y="4"/>
                </a:lnTo>
                <a:close/>
                <a:moveTo>
                  <a:pt x="48" y="53"/>
                </a:moveTo>
                <a:lnTo>
                  <a:pt x="48" y="53"/>
                </a:lnTo>
                <a:lnTo>
                  <a:pt x="41" y="56"/>
                </a:lnTo>
                <a:lnTo>
                  <a:pt x="34" y="57"/>
                </a:lnTo>
                <a:lnTo>
                  <a:pt x="34" y="57"/>
                </a:lnTo>
                <a:lnTo>
                  <a:pt x="30" y="56"/>
                </a:lnTo>
                <a:lnTo>
                  <a:pt x="26" y="55"/>
                </a:lnTo>
                <a:lnTo>
                  <a:pt x="22" y="54"/>
                </a:lnTo>
                <a:lnTo>
                  <a:pt x="19" y="50"/>
                </a:lnTo>
                <a:lnTo>
                  <a:pt x="19" y="50"/>
                </a:lnTo>
                <a:lnTo>
                  <a:pt x="17" y="47"/>
                </a:lnTo>
                <a:lnTo>
                  <a:pt x="14" y="43"/>
                </a:lnTo>
                <a:lnTo>
                  <a:pt x="13" y="39"/>
                </a:lnTo>
                <a:lnTo>
                  <a:pt x="13" y="33"/>
                </a:lnTo>
                <a:lnTo>
                  <a:pt x="13" y="33"/>
                </a:lnTo>
                <a:lnTo>
                  <a:pt x="13" y="27"/>
                </a:lnTo>
                <a:lnTo>
                  <a:pt x="15" y="21"/>
                </a:lnTo>
                <a:lnTo>
                  <a:pt x="15" y="21"/>
                </a:lnTo>
                <a:lnTo>
                  <a:pt x="19" y="17"/>
                </a:lnTo>
                <a:lnTo>
                  <a:pt x="24" y="13"/>
                </a:lnTo>
                <a:lnTo>
                  <a:pt x="24" y="13"/>
                </a:lnTo>
                <a:lnTo>
                  <a:pt x="29" y="11"/>
                </a:lnTo>
                <a:lnTo>
                  <a:pt x="35" y="10"/>
                </a:lnTo>
                <a:lnTo>
                  <a:pt x="35" y="10"/>
                </a:lnTo>
                <a:lnTo>
                  <a:pt x="42" y="11"/>
                </a:lnTo>
                <a:lnTo>
                  <a:pt x="47" y="13"/>
                </a:lnTo>
                <a:lnTo>
                  <a:pt x="47" y="13"/>
                </a:lnTo>
                <a:lnTo>
                  <a:pt x="51" y="18"/>
                </a:lnTo>
                <a:lnTo>
                  <a:pt x="53" y="23"/>
                </a:lnTo>
                <a:lnTo>
                  <a:pt x="47" y="25"/>
                </a:lnTo>
                <a:lnTo>
                  <a:pt x="47" y="25"/>
                </a:lnTo>
                <a:lnTo>
                  <a:pt x="45" y="21"/>
                </a:lnTo>
                <a:lnTo>
                  <a:pt x="42" y="19"/>
                </a:lnTo>
                <a:lnTo>
                  <a:pt x="42" y="19"/>
                </a:lnTo>
                <a:lnTo>
                  <a:pt x="38" y="17"/>
                </a:lnTo>
                <a:lnTo>
                  <a:pt x="35" y="17"/>
                </a:lnTo>
                <a:lnTo>
                  <a:pt x="35" y="17"/>
                </a:lnTo>
                <a:lnTo>
                  <a:pt x="29" y="18"/>
                </a:lnTo>
                <a:lnTo>
                  <a:pt x="25" y="21"/>
                </a:lnTo>
                <a:lnTo>
                  <a:pt x="25" y="21"/>
                </a:lnTo>
                <a:lnTo>
                  <a:pt x="21" y="26"/>
                </a:lnTo>
                <a:lnTo>
                  <a:pt x="20" y="34"/>
                </a:lnTo>
                <a:lnTo>
                  <a:pt x="20" y="34"/>
                </a:lnTo>
                <a:lnTo>
                  <a:pt x="21" y="41"/>
                </a:lnTo>
                <a:lnTo>
                  <a:pt x="25" y="46"/>
                </a:lnTo>
                <a:lnTo>
                  <a:pt x="25" y="46"/>
                </a:lnTo>
                <a:lnTo>
                  <a:pt x="28" y="49"/>
                </a:lnTo>
                <a:lnTo>
                  <a:pt x="34" y="50"/>
                </a:lnTo>
                <a:lnTo>
                  <a:pt x="34" y="50"/>
                </a:lnTo>
                <a:lnTo>
                  <a:pt x="38" y="49"/>
                </a:lnTo>
                <a:lnTo>
                  <a:pt x="43" y="48"/>
                </a:lnTo>
                <a:lnTo>
                  <a:pt x="43" y="48"/>
                </a:lnTo>
                <a:lnTo>
                  <a:pt x="45" y="44"/>
                </a:lnTo>
                <a:lnTo>
                  <a:pt x="48" y="40"/>
                </a:lnTo>
                <a:lnTo>
                  <a:pt x="55" y="42"/>
                </a:lnTo>
                <a:lnTo>
                  <a:pt x="55" y="42"/>
                </a:lnTo>
                <a:lnTo>
                  <a:pt x="51" y="48"/>
                </a:lnTo>
                <a:lnTo>
                  <a:pt x="48" y="53"/>
                </a:lnTo>
                <a:lnTo>
                  <a:pt x="48" y="53"/>
                </a:lnTo>
                <a:close/>
              </a:path>
            </a:pathLst>
          </a:custGeom>
          <a:solidFill>
            <a:srgbClr val="A1D4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9" name="Freeform 160">
            <a:extLst>
              <a:ext uri="{FF2B5EF4-FFF2-40B4-BE49-F238E27FC236}">
                <a16:creationId xmlns:a16="http://schemas.microsoft.com/office/drawing/2014/main" id="{C166EDC9-3C3B-45CA-A5DD-15AFB445E542}"/>
              </a:ext>
            </a:extLst>
          </p:cNvPr>
          <p:cNvSpPr>
            <a:spLocks/>
          </p:cNvSpPr>
          <p:nvPr userDrawn="1"/>
        </p:nvSpPr>
        <p:spPr bwMode="auto">
          <a:xfrm>
            <a:off x="1588" y="1728788"/>
            <a:ext cx="5407025" cy="1420813"/>
          </a:xfrm>
          <a:custGeom>
            <a:avLst/>
            <a:gdLst>
              <a:gd name="T0" fmla="*/ 1496 w 6812"/>
              <a:gd name="T1" fmla="*/ 1525 h 1789"/>
              <a:gd name="T2" fmla="*/ 1332 w 6812"/>
              <a:gd name="T3" fmla="*/ 1484 h 1789"/>
              <a:gd name="T4" fmla="*/ 1167 w 6812"/>
              <a:gd name="T5" fmla="*/ 1705 h 1789"/>
              <a:gd name="T6" fmla="*/ 911 w 6812"/>
              <a:gd name="T7" fmla="*/ 1537 h 1789"/>
              <a:gd name="T8" fmla="*/ 746 w 6812"/>
              <a:gd name="T9" fmla="*/ 1742 h 1789"/>
              <a:gd name="T10" fmla="*/ 675 w 6812"/>
              <a:gd name="T11" fmla="*/ 1673 h 1789"/>
              <a:gd name="T12" fmla="*/ 567 w 6812"/>
              <a:gd name="T13" fmla="*/ 1359 h 1789"/>
              <a:gd name="T14" fmla="*/ 440 w 6812"/>
              <a:gd name="T15" fmla="*/ 1369 h 1789"/>
              <a:gd name="T16" fmla="*/ 358 w 6812"/>
              <a:gd name="T17" fmla="*/ 1497 h 1789"/>
              <a:gd name="T18" fmla="*/ 404 w 6812"/>
              <a:gd name="T19" fmla="*/ 1486 h 1789"/>
              <a:gd name="T20" fmla="*/ 436 w 6812"/>
              <a:gd name="T21" fmla="*/ 1235 h 1789"/>
              <a:gd name="T22" fmla="*/ 601 w 6812"/>
              <a:gd name="T23" fmla="*/ 1347 h 1789"/>
              <a:gd name="T24" fmla="*/ 717 w 6812"/>
              <a:gd name="T25" fmla="*/ 1664 h 1789"/>
              <a:gd name="T26" fmla="*/ 744 w 6812"/>
              <a:gd name="T27" fmla="*/ 1560 h 1789"/>
              <a:gd name="T28" fmla="*/ 1110 w 6812"/>
              <a:gd name="T29" fmla="*/ 1560 h 1789"/>
              <a:gd name="T30" fmla="*/ 1164 w 6812"/>
              <a:gd name="T31" fmla="*/ 1477 h 1789"/>
              <a:gd name="T32" fmla="*/ 1431 w 6812"/>
              <a:gd name="T33" fmla="*/ 1403 h 1789"/>
              <a:gd name="T34" fmla="*/ 1577 w 6812"/>
              <a:gd name="T35" fmla="*/ 1467 h 1789"/>
              <a:gd name="T36" fmla="*/ 1757 w 6812"/>
              <a:gd name="T37" fmla="*/ 687 h 1789"/>
              <a:gd name="T38" fmla="*/ 2355 w 6812"/>
              <a:gd name="T39" fmla="*/ 551 h 1789"/>
              <a:gd name="T40" fmla="*/ 2697 w 6812"/>
              <a:gd name="T41" fmla="*/ 1175 h 1789"/>
              <a:gd name="T42" fmla="*/ 2732 w 6812"/>
              <a:gd name="T43" fmla="*/ 594 h 1789"/>
              <a:gd name="T44" fmla="*/ 2933 w 6812"/>
              <a:gd name="T45" fmla="*/ 382 h 1789"/>
              <a:gd name="T46" fmla="*/ 3173 w 6812"/>
              <a:gd name="T47" fmla="*/ 567 h 1789"/>
              <a:gd name="T48" fmla="*/ 3253 w 6812"/>
              <a:gd name="T49" fmla="*/ 1142 h 1789"/>
              <a:gd name="T50" fmla="*/ 3410 w 6812"/>
              <a:gd name="T51" fmla="*/ 758 h 1789"/>
              <a:gd name="T52" fmla="*/ 3903 w 6812"/>
              <a:gd name="T53" fmla="*/ 816 h 1789"/>
              <a:gd name="T54" fmla="*/ 4466 w 6812"/>
              <a:gd name="T55" fmla="*/ 1318 h 1789"/>
              <a:gd name="T56" fmla="*/ 4538 w 6812"/>
              <a:gd name="T57" fmla="*/ 962 h 1789"/>
              <a:gd name="T58" fmla="*/ 4655 w 6812"/>
              <a:gd name="T59" fmla="*/ 668 h 1789"/>
              <a:gd name="T60" fmla="*/ 4897 w 6812"/>
              <a:gd name="T61" fmla="*/ 613 h 1789"/>
              <a:gd name="T62" fmla="*/ 4965 w 6812"/>
              <a:gd name="T63" fmla="*/ 956 h 1789"/>
              <a:gd name="T64" fmla="*/ 5111 w 6812"/>
              <a:gd name="T65" fmla="*/ 215 h 1789"/>
              <a:gd name="T66" fmla="*/ 5292 w 6812"/>
              <a:gd name="T67" fmla="*/ 0 h 1789"/>
              <a:gd name="T68" fmla="*/ 5679 w 6812"/>
              <a:gd name="T69" fmla="*/ 140 h 1789"/>
              <a:gd name="T70" fmla="*/ 5901 w 6812"/>
              <a:gd name="T71" fmla="*/ 1448 h 1789"/>
              <a:gd name="T72" fmla="*/ 5943 w 6812"/>
              <a:gd name="T73" fmla="*/ 1514 h 1789"/>
              <a:gd name="T74" fmla="*/ 6155 w 6812"/>
              <a:gd name="T75" fmla="*/ 1442 h 1789"/>
              <a:gd name="T76" fmla="*/ 6798 w 6812"/>
              <a:gd name="T77" fmla="*/ 65 h 1789"/>
              <a:gd name="T78" fmla="*/ 6812 w 6812"/>
              <a:gd name="T79" fmla="*/ 1081 h 1789"/>
              <a:gd name="T80" fmla="*/ 6151 w 6812"/>
              <a:gd name="T81" fmla="*/ 1500 h 1789"/>
              <a:gd name="T82" fmla="*/ 6117 w 6812"/>
              <a:gd name="T83" fmla="*/ 1526 h 1789"/>
              <a:gd name="T84" fmla="*/ 5896 w 6812"/>
              <a:gd name="T85" fmla="*/ 1637 h 1789"/>
              <a:gd name="T86" fmla="*/ 5676 w 6812"/>
              <a:gd name="T87" fmla="*/ 294 h 1789"/>
              <a:gd name="T88" fmla="*/ 5380 w 6812"/>
              <a:gd name="T89" fmla="*/ 44 h 1789"/>
              <a:gd name="T90" fmla="*/ 5123 w 6812"/>
              <a:gd name="T91" fmla="*/ 224 h 1789"/>
              <a:gd name="T92" fmla="*/ 4959 w 6812"/>
              <a:gd name="T93" fmla="*/ 1257 h 1789"/>
              <a:gd name="T94" fmla="*/ 4897 w 6812"/>
              <a:gd name="T95" fmla="*/ 947 h 1789"/>
              <a:gd name="T96" fmla="*/ 4667 w 6812"/>
              <a:gd name="T97" fmla="*/ 923 h 1789"/>
              <a:gd name="T98" fmla="*/ 4598 w 6812"/>
              <a:gd name="T99" fmla="*/ 976 h 1789"/>
              <a:gd name="T100" fmla="*/ 4461 w 6812"/>
              <a:gd name="T101" fmla="*/ 1366 h 1789"/>
              <a:gd name="T102" fmla="*/ 3897 w 6812"/>
              <a:gd name="T103" fmla="*/ 1182 h 1789"/>
              <a:gd name="T104" fmla="*/ 3610 w 6812"/>
              <a:gd name="T105" fmla="*/ 771 h 1789"/>
              <a:gd name="T106" fmla="*/ 3248 w 6812"/>
              <a:gd name="T107" fmla="*/ 1169 h 1789"/>
              <a:gd name="T108" fmla="*/ 3167 w 6812"/>
              <a:gd name="T109" fmla="*/ 1172 h 1789"/>
              <a:gd name="T110" fmla="*/ 2927 w 6812"/>
              <a:gd name="T111" fmla="*/ 486 h 1789"/>
              <a:gd name="T112" fmla="*/ 2752 w 6812"/>
              <a:gd name="T113" fmla="*/ 607 h 1789"/>
              <a:gd name="T114" fmla="*/ 2710 w 6812"/>
              <a:gd name="T115" fmla="*/ 1325 h 1789"/>
              <a:gd name="T116" fmla="*/ 2350 w 6812"/>
              <a:gd name="T117" fmla="*/ 657 h 1789"/>
              <a:gd name="T118" fmla="*/ 2164 w 6812"/>
              <a:gd name="T119" fmla="*/ 699 h 1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812" h="1789">
                <a:moveTo>
                  <a:pt x="1577" y="1789"/>
                </a:moveTo>
                <a:lnTo>
                  <a:pt x="1577" y="1789"/>
                </a:lnTo>
                <a:lnTo>
                  <a:pt x="1574" y="1788"/>
                </a:lnTo>
                <a:lnTo>
                  <a:pt x="1574" y="1788"/>
                </a:lnTo>
                <a:lnTo>
                  <a:pt x="1571" y="1786"/>
                </a:lnTo>
                <a:lnTo>
                  <a:pt x="1570" y="1782"/>
                </a:lnTo>
                <a:lnTo>
                  <a:pt x="1570" y="1480"/>
                </a:lnTo>
                <a:lnTo>
                  <a:pt x="1498" y="1480"/>
                </a:lnTo>
                <a:lnTo>
                  <a:pt x="1498" y="1520"/>
                </a:lnTo>
                <a:lnTo>
                  <a:pt x="1498" y="1520"/>
                </a:lnTo>
                <a:lnTo>
                  <a:pt x="1498" y="1523"/>
                </a:lnTo>
                <a:lnTo>
                  <a:pt x="1496" y="1525"/>
                </a:lnTo>
                <a:lnTo>
                  <a:pt x="1494" y="1526"/>
                </a:lnTo>
                <a:lnTo>
                  <a:pt x="1491" y="1526"/>
                </a:lnTo>
                <a:lnTo>
                  <a:pt x="1473" y="1526"/>
                </a:lnTo>
                <a:lnTo>
                  <a:pt x="1473" y="1526"/>
                </a:lnTo>
                <a:lnTo>
                  <a:pt x="1469" y="1526"/>
                </a:lnTo>
                <a:lnTo>
                  <a:pt x="1423" y="1500"/>
                </a:lnTo>
                <a:lnTo>
                  <a:pt x="1423" y="1500"/>
                </a:lnTo>
                <a:lnTo>
                  <a:pt x="1420" y="1497"/>
                </a:lnTo>
                <a:lnTo>
                  <a:pt x="1420" y="1493"/>
                </a:lnTo>
                <a:lnTo>
                  <a:pt x="1420" y="1415"/>
                </a:lnTo>
                <a:lnTo>
                  <a:pt x="1332" y="1415"/>
                </a:lnTo>
                <a:lnTo>
                  <a:pt x="1332" y="1484"/>
                </a:lnTo>
                <a:lnTo>
                  <a:pt x="1332" y="1484"/>
                </a:lnTo>
                <a:lnTo>
                  <a:pt x="1331" y="1486"/>
                </a:lnTo>
                <a:lnTo>
                  <a:pt x="1330" y="1488"/>
                </a:lnTo>
                <a:lnTo>
                  <a:pt x="1328" y="1490"/>
                </a:lnTo>
                <a:lnTo>
                  <a:pt x="1325" y="1491"/>
                </a:lnTo>
                <a:lnTo>
                  <a:pt x="1173" y="1491"/>
                </a:lnTo>
                <a:lnTo>
                  <a:pt x="1173" y="1698"/>
                </a:lnTo>
                <a:lnTo>
                  <a:pt x="1173" y="1698"/>
                </a:lnTo>
                <a:lnTo>
                  <a:pt x="1173" y="1702"/>
                </a:lnTo>
                <a:lnTo>
                  <a:pt x="1171" y="1704"/>
                </a:lnTo>
                <a:lnTo>
                  <a:pt x="1169" y="1705"/>
                </a:lnTo>
                <a:lnTo>
                  <a:pt x="1167" y="1705"/>
                </a:lnTo>
                <a:lnTo>
                  <a:pt x="1110" y="1705"/>
                </a:lnTo>
                <a:lnTo>
                  <a:pt x="1110" y="1705"/>
                </a:lnTo>
                <a:lnTo>
                  <a:pt x="1107" y="1705"/>
                </a:lnTo>
                <a:lnTo>
                  <a:pt x="1104" y="1704"/>
                </a:lnTo>
                <a:lnTo>
                  <a:pt x="1103" y="1702"/>
                </a:lnTo>
                <a:lnTo>
                  <a:pt x="1103" y="1698"/>
                </a:lnTo>
                <a:lnTo>
                  <a:pt x="1103" y="1574"/>
                </a:lnTo>
                <a:lnTo>
                  <a:pt x="933" y="1574"/>
                </a:lnTo>
                <a:lnTo>
                  <a:pt x="933" y="1574"/>
                </a:lnTo>
                <a:lnTo>
                  <a:pt x="929" y="1573"/>
                </a:lnTo>
                <a:lnTo>
                  <a:pt x="927" y="1570"/>
                </a:lnTo>
                <a:lnTo>
                  <a:pt x="911" y="1537"/>
                </a:lnTo>
                <a:lnTo>
                  <a:pt x="899" y="1537"/>
                </a:lnTo>
                <a:lnTo>
                  <a:pt x="863" y="1571"/>
                </a:lnTo>
                <a:lnTo>
                  <a:pt x="863" y="1571"/>
                </a:lnTo>
                <a:lnTo>
                  <a:pt x="860" y="1573"/>
                </a:lnTo>
                <a:lnTo>
                  <a:pt x="858" y="1574"/>
                </a:lnTo>
                <a:lnTo>
                  <a:pt x="753" y="1574"/>
                </a:lnTo>
                <a:lnTo>
                  <a:pt x="753" y="1735"/>
                </a:lnTo>
                <a:lnTo>
                  <a:pt x="753" y="1735"/>
                </a:lnTo>
                <a:lnTo>
                  <a:pt x="753" y="1738"/>
                </a:lnTo>
                <a:lnTo>
                  <a:pt x="751" y="1740"/>
                </a:lnTo>
                <a:lnTo>
                  <a:pt x="749" y="1742"/>
                </a:lnTo>
                <a:lnTo>
                  <a:pt x="746" y="1742"/>
                </a:lnTo>
                <a:lnTo>
                  <a:pt x="717" y="1742"/>
                </a:lnTo>
                <a:lnTo>
                  <a:pt x="717" y="1742"/>
                </a:lnTo>
                <a:lnTo>
                  <a:pt x="715" y="1742"/>
                </a:lnTo>
                <a:lnTo>
                  <a:pt x="713" y="1740"/>
                </a:lnTo>
                <a:lnTo>
                  <a:pt x="712" y="1738"/>
                </a:lnTo>
                <a:lnTo>
                  <a:pt x="711" y="1735"/>
                </a:lnTo>
                <a:lnTo>
                  <a:pt x="711" y="1677"/>
                </a:lnTo>
                <a:lnTo>
                  <a:pt x="682" y="1677"/>
                </a:lnTo>
                <a:lnTo>
                  <a:pt x="682" y="1677"/>
                </a:lnTo>
                <a:lnTo>
                  <a:pt x="678" y="1676"/>
                </a:lnTo>
                <a:lnTo>
                  <a:pt x="676" y="1675"/>
                </a:lnTo>
                <a:lnTo>
                  <a:pt x="675" y="1673"/>
                </a:lnTo>
                <a:lnTo>
                  <a:pt x="675" y="1671"/>
                </a:lnTo>
                <a:lnTo>
                  <a:pt x="675" y="1603"/>
                </a:lnTo>
                <a:lnTo>
                  <a:pt x="598" y="1603"/>
                </a:lnTo>
                <a:lnTo>
                  <a:pt x="598" y="1603"/>
                </a:lnTo>
                <a:lnTo>
                  <a:pt x="595" y="1601"/>
                </a:lnTo>
                <a:lnTo>
                  <a:pt x="593" y="1600"/>
                </a:lnTo>
                <a:lnTo>
                  <a:pt x="592" y="1598"/>
                </a:lnTo>
                <a:lnTo>
                  <a:pt x="591" y="1596"/>
                </a:lnTo>
                <a:lnTo>
                  <a:pt x="591" y="1361"/>
                </a:lnTo>
                <a:lnTo>
                  <a:pt x="570" y="1361"/>
                </a:lnTo>
                <a:lnTo>
                  <a:pt x="570" y="1361"/>
                </a:lnTo>
                <a:lnTo>
                  <a:pt x="567" y="1359"/>
                </a:lnTo>
                <a:lnTo>
                  <a:pt x="564" y="1358"/>
                </a:lnTo>
                <a:lnTo>
                  <a:pt x="563" y="1356"/>
                </a:lnTo>
                <a:lnTo>
                  <a:pt x="563" y="1354"/>
                </a:lnTo>
                <a:lnTo>
                  <a:pt x="563" y="1272"/>
                </a:lnTo>
                <a:lnTo>
                  <a:pt x="531" y="1249"/>
                </a:lnTo>
                <a:lnTo>
                  <a:pt x="447" y="1249"/>
                </a:lnTo>
                <a:lnTo>
                  <a:pt x="447" y="1362"/>
                </a:lnTo>
                <a:lnTo>
                  <a:pt x="447" y="1362"/>
                </a:lnTo>
                <a:lnTo>
                  <a:pt x="446" y="1364"/>
                </a:lnTo>
                <a:lnTo>
                  <a:pt x="445" y="1366"/>
                </a:lnTo>
                <a:lnTo>
                  <a:pt x="442" y="1367"/>
                </a:lnTo>
                <a:lnTo>
                  <a:pt x="440" y="1369"/>
                </a:lnTo>
                <a:lnTo>
                  <a:pt x="418" y="1369"/>
                </a:lnTo>
                <a:lnTo>
                  <a:pt x="418" y="1493"/>
                </a:lnTo>
                <a:lnTo>
                  <a:pt x="418" y="1493"/>
                </a:lnTo>
                <a:lnTo>
                  <a:pt x="418" y="1497"/>
                </a:lnTo>
                <a:lnTo>
                  <a:pt x="416" y="1499"/>
                </a:lnTo>
                <a:lnTo>
                  <a:pt x="413" y="1500"/>
                </a:lnTo>
                <a:lnTo>
                  <a:pt x="411" y="1500"/>
                </a:lnTo>
                <a:lnTo>
                  <a:pt x="365" y="1500"/>
                </a:lnTo>
                <a:lnTo>
                  <a:pt x="365" y="1500"/>
                </a:lnTo>
                <a:lnTo>
                  <a:pt x="362" y="1500"/>
                </a:lnTo>
                <a:lnTo>
                  <a:pt x="359" y="1499"/>
                </a:lnTo>
                <a:lnTo>
                  <a:pt x="358" y="1497"/>
                </a:lnTo>
                <a:lnTo>
                  <a:pt x="358" y="1493"/>
                </a:lnTo>
                <a:lnTo>
                  <a:pt x="358" y="1116"/>
                </a:lnTo>
                <a:lnTo>
                  <a:pt x="0" y="1116"/>
                </a:lnTo>
                <a:lnTo>
                  <a:pt x="0" y="1102"/>
                </a:lnTo>
                <a:lnTo>
                  <a:pt x="365" y="1102"/>
                </a:lnTo>
                <a:lnTo>
                  <a:pt x="365" y="1102"/>
                </a:lnTo>
                <a:lnTo>
                  <a:pt x="367" y="1104"/>
                </a:lnTo>
                <a:lnTo>
                  <a:pt x="370" y="1105"/>
                </a:lnTo>
                <a:lnTo>
                  <a:pt x="371" y="1107"/>
                </a:lnTo>
                <a:lnTo>
                  <a:pt x="372" y="1109"/>
                </a:lnTo>
                <a:lnTo>
                  <a:pt x="372" y="1486"/>
                </a:lnTo>
                <a:lnTo>
                  <a:pt x="404" y="1486"/>
                </a:lnTo>
                <a:lnTo>
                  <a:pt x="404" y="1362"/>
                </a:lnTo>
                <a:lnTo>
                  <a:pt x="404" y="1362"/>
                </a:lnTo>
                <a:lnTo>
                  <a:pt x="405" y="1358"/>
                </a:lnTo>
                <a:lnTo>
                  <a:pt x="407" y="1357"/>
                </a:lnTo>
                <a:lnTo>
                  <a:pt x="409" y="1355"/>
                </a:lnTo>
                <a:lnTo>
                  <a:pt x="411" y="1355"/>
                </a:lnTo>
                <a:lnTo>
                  <a:pt x="433" y="1355"/>
                </a:lnTo>
                <a:lnTo>
                  <a:pt x="433" y="1242"/>
                </a:lnTo>
                <a:lnTo>
                  <a:pt x="433" y="1242"/>
                </a:lnTo>
                <a:lnTo>
                  <a:pt x="433" y="1238"/>
                </a:lnTo>
                <a:lnTo>
                  <a:pt x="435" y="1236"/>
                </a:lnTo>
                <a:lnTo>
                  <a:pt x="436" y="1235"/>
                </a:lnTo>
                <a:lnTo>
                  <a:pt x="440" y="1235"/>
                </a:lnTo>
                <a:lnTo>
                  <a:pt x="533" y="1235"/>
                </a:lnTo>
                <a:lnTo>
                  <a:pt x="533" y="1235"/>
                </a:lnTo>
                <a:lnTo>
                  <a:pt x="537" y="1236"/>
                </a:lnTo>
                <a:lnTo>
                  <a:pt x="573" y="1263"/>
                </a:lnTo>
                <a:lnTo>
                  <a:pt x="573" y="1263"/>
                </a:lnTo>
                <a:lnTo>
                  <a:pt x="576" y="1265"/>
                </a:lnTo>
                <a:lnTo>
                  <a:pt x="577" y="1268"/>
                </a:lnTo>
                <a:lnTo>
                  <a:pt x="577" y="1347"/>
                </a:lnTo>
                <a:lnTo>
                  <a:pt x="598" y="1347"/>
                </a:lnTo>
                <a:lnTo>
                  <a:pt x="598" y="1347"/>
                </a:lnTo>
                <a:lnTo>
                  <a:pt x="601" y="1347"/>
                </a:lnTo>
                <a:lnTo>
                  <a:pt x="603" y="1348"/>
                </a:lnTo>
                <a:lnTo>
                  <a:pt x="605" y="1350"/>
                </a:lnTo>
                <a:lnTo>
                  <a:pt x="605" y="1354"/>
                </a:lnTo>
                <a:lnTo>
                  <a:pt x="605" y="1589"/>
                </a:lnTo>
                <a:lnTo>
                  <a:pt x="682" y="1589"/>
                </a:lnTo>
                <a:lnTo>
                  <a:pt x="682" y="1589"/>
                </a:lnTo>
                <a:lnTo>
                  <a:pt x="684" y="1589"/>
                </a:lnTo>
                <a:lnTo>
                  <a:pt x="686" y="1590"/>
                </a:lnTo>
                <a:lnTo>
                  <a:pt x="688" y="1592"/>
                </a:lnTo>
                <a:lnTo>
                  <a:pt x="689" y="1596"/>
                </a:lnTo>
                <a:lnTo>
                  <a:pt x="689" y="1664"/>
                </a:lnTo>
                <a:lnTo>
                  <a:pt x="717" y="1664"/>
                </a:lnTo>
                <a:lnTo>
                  <a:pt x="717" y="1664"/>
                </a:lnTo>
                <a:lnTo>
                  <a:pt x="721" y="1664"/>
                </a:lnTo>
                <a:lnTo>
                  <a:pt x="723" y="1666"/>
                </a:lnTo>
                <a:lnTo>
                  <a:pt x="724" y="1667"/>
                </a:lnTo>
                <a:lnTo>
                  <a:pt x="724" y="1671"/>
                </a:lnTo>
                <a:lnTo>
                  <a:pt x="724" y="1728"/>
                </a:lnTo>
                <a:lnTo>
                  <a:pt x="739" y="1728"/>
                </a:lnTo>
                <a:lnTo>
                  <a:pt x="739" y="1567"/>
                </a:lnTo>
                <a:lnTo>
                  <a:pt x="739" y="1567"/>
                </a:lnTo>
                <a:lnTo>
                  <a:pt x="740" y="1565"/>
                </a:lnTo>
                <a:lnTo>
                  <a:pt x="742" y="1562"/>
                </a:lnTo>
                <a:lnTo>
                  <a:pt x="744" y="1560"/>
                </a:lnTo>
                <a:lnTo>
                  <a:pt x="746" y="1560"/>
                </a:lnTo>
                <a:lnTo>
                  <a:pt x="856" y="1560"/>
                </a:lnTo>
                <a:lnTo>
                  <a:pt x="891" y="1525"/>
                </a:lnTo>
                <a:lnTo>
                  <a:pt x="891" y="1525"/>
                </a:lnTo>
                <a:lnTo>
                  <a:pt x="894" y="1524"/>
                </a:lnTo>
                <a:lnTo>
                  <a:pt x="896" y="1523"/>
                </a:lnTo>
                <a:lnTo>
                  <a:pt x="914" y="1523"/>
                </a:lnTo>
                <a:lnTo>
                  <a:pt x="914" y="1523"/>
                </a:lnTo>
                <a:lnTo>
                  <a:pt x="919" y="1524"/>
                </a:lnTo>
                <a:lnTo>
                  <a:pt x="921" y="1526"/>
                </a:lnTo>
                <a:lnTo>
                  <a:pt x="937" y="1560"/>
                </a:lnTo>
                <a:lnTo>
                  <a:pt x="1110" y="1560"/>
                </a:lnTo>
                <a:lnTo>
                  <a:pt x="1110" y="1560"/>
                </a:lnTo>
                <a:lnTo>
                  <a:pt x="1112" y="1560"/>
                </a:lnTo>
                <a:lnTo>
                  <a:pt x="1115" y="1562"/>
                </a:lnTo>
                <a:lnTo>
                  <a:pt x="1116" y="1565"/>
                </a:lnTo>
                <a:lnTo>
                  <a:pt x="1117" y="1567"/>
                </a:lnTo>
                <a:lnTo>
                  <a:pt x="1117" y="1691"/>
                </a:lnTo>
                <a:lnTo>
                  <a:pt x="1160" y="1691"/>
                </a:lnTo>
                <a:lnTo>
                  <a:pt x="1160" y="1484"/>
                </a:lnTo>
                <a:lnTo>
                  <a:pt x="1160" y="1484"/>
                </a:lnTo>
                <a:lnTo>
                  <a:pt x="1160" y="1480"/>
                </a:lnTo>
                <a:lnTo>
                  <a:pt x="1162" y="1478"/>
                </a:lnTo>
                <a:lnTo>
                  <a:pt x="1164" y="1477"/>
                </a:lnTo>
                <a:lnTo>
                  <a:pt x="1167" y="1477"/>
                </a:lnTo>
                <a:lnTo>
                  <a:pt x="1319" y="1477"/>
                </a:lnTo>
                <a:lnTo>
                  <a:pt x="1319" y="1408"/>
                </a:lnTo>
                <a:lnTo>
                  <a:pt x="1319" y="1408"/>
                </a:lnTo>
                <a:lnTo>
                  <a:pt x="1319" y="1406"/>
                </a:lnTo>
                <a:lnTo>
                  <a:pt x="1320" y="1403"/>
                </a:lnTo>
                <a:lnTo>
                  <a:pt x="1322" y="1402"/>
                </a:lnTo>
                <a:lnTo>
                  <a:pt x="1325" y="1401"/>
                </a:lnTo>
                <a:lnTo>
                  <a:pt x="1427" y="1401"/>
                </a:lnTo>
                <a:lnTo>
                  <a:pt x="1427" y="1401"/>
                </a:lnTo>
                <a:lnTo>
                  <a:pt x="1429" y="1402"/>
                </a:lnTo>
                <a:lnTo>
                  <a:pt x="1431" y="1403"/>
                </a:lnTo>
                <a:lnTo>
                  <a:pt x="1433" y="1406"/>
                </a:lnTo>
                <a:lnTo>
                  <a:pt x="1434" y="1408"/>
                </a:lnTo>
                <a:lnTo>
                  <a:pt x="1434" y="1490"/>
                </a:lnTo>
                <a:lnTo>
                  <a:pt x="1475" y="1513"/>
                </a:lnTo>
                <a:lnTo>
                  <a:pt x="1484" y="1513"/>
                </a:lnTo>
                <a:lnTo>
                  <a:pt x="1484" y="1473"/>
                </a:lnTo>
                <a:lnTo>
                  <a:pt x="1484" y="1473"/>
                </a:lnTo>
                <a:lnTo>
                  <a:pt x="1486" y="1470"/>
                </a:lnTo>
                <a:lnTo>
                  <a:pt x="1487" y="1469"/>
                </a:lnTo>
                <a:lnTo>
                  <a:pt x="1489" y="1467"/>
                </a:lnTo>
                <a:lnTo>
                  <a:pt x="1491" y="1467"/>
                </a:lnTo>
                <a:lnTo>
                  <a:pt x="1577" y="1467"/>
                </a:lnTo>
                <a:lnTo>
                  <a:pt x="1577" y="1467"/>
                </a:lnTo>
                <a:lnTo>
                  <a:pt x="1579" y="1467"/>
                </a:lnTo>
                <a:lnTo>
                  <a:pt x="1581" y="1469"/>
                </a:lnTo>
                <a:lnTo>
                  <a:pt x="1583" y="1470"/>
                </a:lnTo>
                <a:lnTo>
                  <a:pt x="1583" y="1473"/>
                </a:lnTo>
                <a:lnTo>
                  <a:pt x="1583" y="1763"/>
                </a:lnTo>
                <a:lnTo>
                  <a:pt x="1753" y="1556"/>
                </a:lnTo>
                <a:lnTo>
                  <a:pt x="1753" y="692"/>
                </a:lnTo>
                <a:lnTo>
                  <a:pt x="1753" y="692"/>
                </a:lnTo>
                <a:lnTo>
                  <a:pt x="1753" y="690"/>
                </a:lnTo>
                <a:lnTo>
                  <a:pt x="1755" y="688"/>
                </a:lnTo>
                <a:lnTo>
                  <a:pt x="1757" y="687"/>
                </a:lnTo>
                <a:lnTo>
                  <a:pt x="1760" y="685"/>
                </a:lnTo>
                <a:lnTo>
                  <a:pt x="2157" y="685"/>
                </a:lnTo>
                <a:lnTo>
                  <a:pt x="2157" y="556"/>
                </a:lnTo>
                <a:lnTo>
                  <a:pt x="2157" y="556"/>
                </a:lnTo>
                <a:lnTo>
                  <a:pt x="2157" y="553"/>
                </a:lnTo>
                <a:lnTo>
                  <a:pt x="2158" y="551"/>
                </a:lnTo>
                <a:lnTo>
                  <a:pt x="2160" y="549"/>
                </a:lnTo>
                <a:lnTo>
                  <a:pt x="2164" y="549"/>
                </a:lnTo>
                <a:lnTo>
                  <a:pt x="2350" y="549"/>
                </a:lnTo>
                <a:lnTo>
                  <a:pt x="2350" y="549"/>
                </a:lnTo>
                <a:lnTo>
                  <a:pt x="2353" y="549"/>
                </a:lnTo>
                <a:lnTo>
                  <a:pt x="2355" y="551"/>
                </a:lnTo>
                <a:lnTo>
                  <a:pt x="2356" y="553"/>
                </a:lnTo>
                <a:lnTo>
                  <a:pt x="2357" y="556"/>
                </a:lnTo>
                <a:lnTo>
                  <a:pt x="2357" y="643"/>
                </a:lnTo>
                <a:lnTo>
                  <a:pt x="2452" y="643"/>
                </a:lnTo>
                <a:lnTo>
                  <a:pt x="2452" y="643"/>
                </a:lnTo>
                <a:lnTo>
                  <a:pt x="2454" y="643"/>
                </a:lnTo>
                <a:lnTo>
                  <a:pt x="2456" y="645"/>
                </a:lnTo>
                <a:lnTo>
                  <a:pt x="2459" y="646"/>
                </a:lnTo>
                <a:lnTo>
                  <a:pt x="2459" y="650"/>
                </a:lnTo>
                <a:lnTo>
                  <a:pt x="2459" y="1316"/>
                </a:lnTo>
                <a:lnTo>
                  <a:pt x="2697" y="1316"/>
                </a:lnTo>
                <a:lnTo>
                  <a:pt x="2697" y="1175"/>
                </a:lnTo>
                <a:lnTo>
                  <a:pt x="2697" y="1175"/>
                </a:lnTo>
                <a:lnTo>
                  <a:pt x="2697" y="1172"/>
                </a:lnTo>
                <a:lnTo>
                  <a:pt x="2698" y="1169"/>
                </a:lnTo>
                <a:lnTo>
                  <a:pt x="2701" y="1168"/>
                </a:lnTo>
                <a:lnTo>
                  <a:pt x="2704" y="1168"/>
                </a:lnTo>
                <a:lnTo>
                  <a:pt x="2725" y="1168"/>
                </a:lnTo>
                <a:lnTo>
                  <a:pt x="2725" y="601"/>
                </a:lnTo>
                <a:lnTo>
                  <a:pt x="2725" y="601"/>
                </a:lnTo>
                <a:lnTo>
                  <a:pt x="2726" y="599"/>
                </a:lnTo>
                <a:lnTo>
                  <a:pt x="2727" y="597"/>
                </a:lnTo>
                <a:lnTo>
                  <a:pt x="2729" y="594"/>
                </a:lnTo>
                <a:lnTo>
                  <a:pt x="2732" y="594"/>
                </a:lnTo>
                <a:lnTo>
                  <a:pt x="2743" y="594"/>
                </a:lnTo>
                <a:lnTo>
                  <a:pt x="2743" y="349"/>
                </a:lnTo>
                <a:lnTo>
                  <a:pt x="2743" y="349"/>
                </a:lnTo>
                <a:lnTo>
                  <a:pt x="2744" y="345"/>
                </a:lnTo>
                <a:lnTo>
                  <a:pt x="2747" y="343"/>
                </a:lnTo>
                <a:lnTo>
                  <a:pt x="2811" y="305"/>
                </a:lnTo>
                <a:lnTo>
                  <a:pt x="2811" y="305"/>
                </a:lnTo>
                <a:lnTo>
                  <a:pt x="2816" y="304"/>
                </a:lnTo>
                <a:lnTo>
                  <a:pt x="2819" y="305"/>
                </a:lnTo>
                <a:lnTo>
                  <a:pt x="2931" y="380"/>
                </a:lnTo>
                <a:lnTo>
                  <a:pt x="2931" y="380"/>
                </a:lnTo>
                <a:lnTo>
                  <a:pt x="2933" y="382"/>
                </a:lnTo>
                <a:lnTo>
                  <a:pt x="2934" y="386"/>
                </a:lnTo>
                <a:lnTo>
                  <a:pt x="2934" y="472"/>
                </a:lnTo>
                <a:lnTo>
                  <a:pt x="2992" y="472"/>
                </a:lnTo>
                <a:lnTo>
                  <a:pt x="2992" y="472"/>
                </a:lnTo>
                <a:lnTo>
                  <a:pt x="2994" y="473"/>
                </a:lnTo>
                <a:lnTo>
                  <a:pt x="2996" y="475"/>
                </a:lnTo>
                <a:lnTo>
                  <a:pt x="2998" y="477"/>
                </a:lnTo>
                <a:lnTo>
                  <a:pt x="2999" y="479"/>
                </a:lnTo>
                <a:lnTo>
                  <a:pt x="2999" y="566"/>
                </a:lnTo>
                <a:lnTo>
                  <a:pt x="3170" y="566"/>
                </a:lnTo>
                <a:lnTo>
                  <a:pt x="3170" y="566"/>
                </a:lnTo>
                <a:lnTo>
                  <a:pt x="3173" y="567"/>
                </a:lnTo>
                <a:lnTo>
                  <a:pt x="3175" y="568"/>
                </a:lnTo>
                <a:lnTo>
                  <a:pt x="3177" y="570"/>
                </a:lnTo>
                <a:lnTo>
                  <a:pt x="3177" y="572"/>
                </a:lnTo>
                <a:lnTo>
                  <a:pt x="3177" y="1161"/>
                </a:lnTo>
                <a:lnTo>
                  <a:pt x="3200" y="1173"/>
                </a:lnTo>
                <a:lnTo>
                  <a:pt x="3200" y="1149"/>
                </a:lnTo>
                <a:lnTo>
                  <a:pt x="3200" y="1149"/>
                </a:lnTo>
                <a:lnTo>
                  <a:pt x="3200" y="1145"/>
                </a:lnTo>
                <a:lnTo>
                  <a:pt x="3203" y="1143"/>
                </a:lnTo>
                <a:lnTo>
                  <a:pt x="3205" y="1142"/>
                </a:lnTo>
                <a:lnTo>
                  <a:pt x="3207" y="1142"/>
                </a:lnTo>
                <a:lnTo>
                  <a:pt x="3253" y="1142"/>
                </a:lnTo>
                <a:lnTo>
                  <a:pt x="3253" y="1142"/>
                </a:lnTo>
                <a:lnTo>
                  <a:pt x="3257" y="1142"/>
                </a:lnTo>
                <a:lnTo>
                  <a:pt x="3259" y="1143"/>
                </a:lnTo>
                <a:lnTo>
                  <a:pt x="3260" y="1145"/>
                </a:lnTo>
                <a:lnTo>
                  <a:pt x="3260" y="1149"/>
                </a:lnTo>
                <a:lnTo>
                  <a:pt x="3260" y="1159"/>
                </a:lnTo>
                <a:lnTo>
                  <a:pt x="3405" y="1159"/>
                </a:lnTo>
                <a:lnTo>
                  <a:pt x="3405" y="764"/>
                </a:lnTo>
                <a:lnTo>
                  <a:pt x="3405" y="764"/>
                </a:lnTo>
                <a:lnTo>
                  <a:pt x="3405" y="761"/>
                </a:lnTo>
                <a:lnTo>
                  <a:pt x="3408" y="759"/>
                </a:lnTo>
                <a:lnTo>
                  <a:pt x="3410" y="758"/>
                </a:lnTo>
                <a:lnTo>
                  <a:pt x="3412" y="757"/>
                </a:lnTo>
                <a:lnTo>
                  <a:pt x="3617" y="757"/>
                </a:lnTo>
                <a:lnTo>
                  <a:pt x="3617" y="757"/>
                </a:lnTo>
                <a:lnTo>
                  <a:pt x="3619" y="758"/>
                </a:lnTo>
                <a:lnTo>
                  <a:pt x="3622" y="759"/>
                </a:lnTo>
                <a:lnTo>
                  <a:pt x="3623" y="761"/>
                </a:lnTo>
                <a:lnTo>
                  <a:pt x="3624" y="764"/>
                </a:lnTo>
                <a:lnTo>
                  <a:pt x="3624" y="814"/>
                </a:lnTo>
                <a:lnTo>
                  <a:pt x="3897" y="814"/>
                </a:lnTo>
                <a:lnTo>
                  <a:pt x="3897" y="814"/>
                </a:lnTo>
                <a:lnTo>
                  <a:pt x="3900" y="814"/>
                </a:lnTo>
                <a:lnTo>
                  <a:pt x="3903" y="816"/>
                </a:lnTo>
                <a:lnTo>
                  <a:pt x="3904" y="818"/>
                </a:lnTo>
                <a:lnTo>
                  <a:pt x="3904" y="821"/>
                </a:lnTo>
                <a:lnTo>
                  <a:pt x="3904" y="1168"/>
                </a:lnTo>
                <a:lnTo>
                  <a:pt x="4373" y="1168"/>
                </a:lnTo>
                <a:lnTo>
                  <a:pt x="4373" y="1168"/>
                </a:lnTo>
                <a:lnTo>
                  <a:pt x="4375" y="1168"/>
                </a:lnTo>
                <a:lnTo>
                  <a:pt x="4377" y="1169"/>
                </a:lnTo>
                <a:lnTo>
                  <a:pt x="4378" y="1172"/>
                </a:lnTo>
                <a:lnTo>
                  <a:pt x="4380" y="1175"/>
                </a:lnTo>
                <a:lnTo>
                  <a:pt x="4380" y="1318"/>
                </a:lnTo>
                <a:lnTo>
                  <a:pt x="4466" y="1318"/>
                </a:lnTo>
                <a:lnTo>
                  <a:pt x="4466" y="1318"/>
                </a:lnTo>
                <a:lnTo>
                  <a:pt x="4468" y="1319"/>
                </a:lnTo>
                <a:lnTo>
                  <a:pt x="4471" y="1320"/>
                </a:lnTo>
                <a:lnTo>
                  <a:pt x="4472" y="1323"/>
                </a:lnTo>
                <a:lnTo>
                  <a:pt x="4473" y="1325"/>
                </a:lnTo>
                <a:lnTo>
                  <a:pt x="4473" y="1355"/>
                </a:lnTo>
                <a:lnTo>
                  <a:pt x="4532" y="1355"/>
                </a:lnTo>
                <a:lnTo>
                  <a:pt x="4532" y="969"/>
                </a:lnTo>
                <a:lnTo>
                  <a:pt x="4532" y="969"/>
                </a:lnTo>
                <a:lnTo>
                  <a:pt x="4533" y="967"/>
                </a:lnTo>
                <a:lnTo>
                  <a:pt x="4534" y="964"/>
                </a:lnTo>
                <a:lnTo>
                  <a:pt x="4536" y="963"/>
                </a:lnTo>
                <a:lnTo>
                  <a:pt x="4538" y="962"/>
                </a:lnTo>
                <a:lnTo>
                  <a:pt x="4589" y="962"/>
                </a:lnTo>
                <a:lnTo>
                  <a:pt x="4589" y="943"/>
                </a:lnTo>
                <a:lnTo>
                  <a:pt x="4589" y="943"/>
                </a:lnTo>
                <a:lnTo>
                  <a:pt x="4589" y="940"/>
                </a:lnTo>
                <a:lnTo>
                  <a:pt x="4591" y="938"/>
                </a:lnTo>
                <a:lnTo>
                  <a:pt x="4593" y="937"/>
                </a:lnTo>
                <a:lnTo>
                  <a:pt x="4596" y="937"/>
                </a:lnTo>
                <a:lnTo>
                  <a:pt x="4640" y="937"/>
                </a:lnTo>
                <a:lnTo>
                  <a:pt x="4654" y="920"/>
                </a:lnTo>
                <a:lnTo>
                  <a:pt x="4654" y="670"/>
                </a:lnTo>
                <a:lnTo>
                  <a:pt x="4654" y="670"/>
                </a:lnTo>
                <a:lnTo>
                  <a:pt x="4655" y="668"/>
                </a:lnTo>
                <a:lnTo>
                  <a:pt x="4656" y="666"/>
                </a:lnTo>
                <a:lnTo>
                  <a:pt x="4664" y="659"/>
                </a:lnTo>
                <a:lnTo>
                  <a:pt x="4664" y="628"/>
                </a:lnTo>
                <a:lnTo>
                  <a:pt x="4664" y="628"/>
                </a:lnTo>
                <a:lnTo>
                  <a:pt x="4665" y="623"/>
                </a:lnTo>
                <a:lnTo>
                  <a:pt x="4669" y="621"/>
                </a:lnTo>
                <a:lnTo>
                  <a:pt x="4686" y="613"/>
                </a:lnTo>
                <a:lnTo>
                  <a:pt x="4686" y="613"/>
                </a:lnTo>
                <a:lnTo>
                  <a:pt x="4689" y="613"/>
                </a:lnTo>
                <a:lnTo>
                  <a:pt x="4894" y="613"/>
                </a:lnTo>
                <a:lnTo>
                  <a:pt x="4894" y="613"/>
                </a:lnTo>
                <a:lnTo>
                  <a:pt x="4897" y="613"/>
                </a:lnTo>
                <a:lnTo>
                  <a:pt x="4899" y="614"/>
                </a:lnTo>
                <a:lnTo>
                  <a:pt x="4907" y="622"/>
                </a:lnTo>
                <a:lnTo>
                  <a:pt x="4907" y="622"/>
                </a:lnTo>
                <a:lnTo>
                  <a:pt x="4909" y="624"/>
                </a:lnTo>
                <a:lnTo>
                  <a:pt x="4909" y="628"/>
                </a:lnTo>
                <a:lnTo>
                  <a:pt x="4909" y="938"/>
                </a:lnTo>
                <a:lnTo>
                  <a:pt x="4924" y="945"/>
                </a:lnTo>
                <a:lnTo>
                  <a:pt x="4950" y="945"/>
                </a:lnTo>
                <a:lnTo>
                  <a:pt x="4950" y="945"/>
                </a:lnTo>
                <a:lnTo>
                  <a:pt x="4952" y="945"/>
                </a:lnTo>
                <a:lnTo>
                  <a:pt x="4954" y="946"/>
                </a:lnTo>
                <a:lnTo>
                  <a:pt x="4965" y="956"/>
                </a:lnTo>
                <a:lnTo>
                  <a:pt x="4965" y="956"/>
                </a:lnTo>
                <a:lnTo>
                  <a:pt x="4966" y="958"/>
                </a:lnTo>
                <a:lnTo>
                  <a:pt x="4966" y="961"/>
                </a:lnTo>
                <a:lnTo>
                  <a:pt x="4966" y="1243"/>
                </a:lnTo>
                <a:lnTo>
                  <a:pt x="5092" y="1243"/>
                </a:lnTo>
                <a:lnTo>
                  <a:pt x="5092" y="222"/>
                </a:lnTo>
                <a:lnTo>
                  <a:pt x="5092" y="222"/>
                </a:lnTo>
                <a:lnTo>
                  <a:pt x="5092" y="219"/>
                </a:lnTo>
                <a:lnTo>
                  <a:pt x="5095" y="218"/>
                </a:lnTo>
                <a:lnTo>
                  <a:pt x="5097" y="215"/>
                </a:lnTo>
                <a:lnTo>
                  <a:pt x="5099" y="215"/>
                </a:lnTo>
                <a:lnTo>
                  <a:pt x="5111" y="215"/>
                </a:lnTo>
                <a:lnTo>
                  <a:pt x="5111" y="44"/>
                </a:lnTo>
                <a:lnTo>
                  <a:pt x="5111" y="44"/>
                </a:lnTo>
                <a:lnTo>
                  <a:pt x="5111" y="40"/>
                </a:lnTo>
                <a:lnTo>
                  <a:pt x="5113" y="38"/>
                </a:lnTo>
                <a:lnTo>
                  <a:pt x="5115" y="37"/>
                </a:lnTo>
                <a:lnTo>
                  <a:pt x="5118" y="37"/>
                </a:lnTo>
                <a:lnTo>
                  <a:pt x="5287" y="37"/>
                </a:lnTo>
                <a:lnTo>
                  <a:pt x="5287" y="7"/>
                </a:lnTo>
                <a:lnTo>
                  <a:pt x="5287" y="7"/>
                </a:lnTo>
                <a:lnTo>
                  <a:pt x="5288" y="4"/>
                </a:lnTo>
                <a:lnTo>
                  <a:pt x="5289" y="2"/>
                </a:lnTo>
                <a:lnTo>
                  <a:pt x="5292" y="0"/>
                </a:lnTo>
                <a:lnTo>
                  <a:pt x="5294" y="0"/>
                </a:lnTo>
                <a:lnTo>
                  <a:pt x="5387" y="0"/>
                </a:lnTo>
                <a:lnTo>
                  <a:pt x="5387" y="0"/>
                </a:lnTo>
                <a:lnTo>
                  <a:pt x="5391" y="0"/>
                </a:lnTo>
                <a:lnTo>
                  <a:pt x="5393" y="2"/>
                </a:lnTo>
                <a:lnTo>
                  <a:pt x="5394" y="4"/>
                </a:lnTo>
                <a:lnTo>
                  <a:pt x="5394" y="7"/>
                </a:lnTo>
                <a:lnTo>
                  <a:pt x="5394" y="38"/>
                </a:lnTo>
                <a:lnTo>
                  <a:pt x="5483" y="56"/>
                </a:lnTo>
                <a:lnTo>
                  <a:pt x="5483" y="56"/>
                </a:lnTo>
                <a:lnTo>
                  <a:pt x="5484" y="57"/>
                </a:lnTo>
                <a:lnTo>
                  <a:pt x="5679" y="140"/>
                </a:lnTo>
                <a:lnTo>
                  <a:pt x="5679" y="140"/>
                </a:lnTo>
                <a:lnTo>
                  <a:pt x="5682" y="143"/>
                </a:lnTo>
                <a:lnTo>
                  <a:pt x="5683" y="147"/>
                </a:lnTo>
                <a:lnTo>
                  <a:pt x="5683" y="280"/>
                </a:lnTo>
                <a:lnTo>
                  <a:pt x="5714" y="280"/>
                </a:lnTo>
                <a:lnTo>
                  <a:pt x="5714" y="280"/>
                </a:lnTo>
                <a:lnTo>
                  <a:pt x="5718" y="281"/>
                </a:lnTo>
                <a:lnTo>
                  <a:pt x="5719" y="282"/>
                </a:lnTo>
                <a:lnTo>
                  <a:pt x="5721" y="284"/>
                </a:lnTo>
                <a:lnTo>
                  <a:pt x="5721" y="287"/>
                </a:lnTo>
                <a:lnTo>
                  <a:pt x="5721" y="1448"/>
                </a:lnTo>
                <a:lnTo>
                  <a:pt x="5901" y="1448"/>
                </a:lnTo>
                <a:lnTo>
                  <a:pt x="5901" y="1448"/>
                </a:lnTo>
                <a:lnTo>
                  <a:pt x="5904" y="1448"/>
                </a:lnTo>
                <a:lnTo>
                  <a:pt x="5907" y="1450"/>
                </a:lnTo>
                <a:lnTo>
                  <a:pt x="5908" y="1453"/>
                </a:lnTo>
                <a:lnTo>
                  <a:pt x="5908" y="1455"/>
                </a:lnTo>
                <a:lnTo>
                  <a:pt x="5908" y="1624"/>
                </a:lnTo>
                <a:lnTo>
                  <a:pt x="5939" y="1624"/>
                </a:lnTo>
                <a:lnTo>
                  <a:pt x="5939" y="1520"/>
                </a:lnTo>
                <a:lnTo>
                  <a:pt x="5939" y="1520"/>
                </a:lnTo>
                <a:lnTo>
                  <a:pt x="5940" y="1517"/>
                </a:lnTo>
                <a:lnTo>
                  <a:pt x="5941" y="1515"/>
                </a:lnTo>
                <a:lnTo>
                  <a:pt x="5943" y="1514"/>
                </a:lnTo>
                <a:lnTo>
                  <a:pt x="5946" y="1513"/>
                </a:lnTo>
                <a:lnTo>
                  <a:pt x="6107" y="1513"/>
                </a:lnTo>
                <a:lnTo>
                  <a:pt x="6107" y="1447"/>
                </a:lnTo>
                <a:lnTo>
                  <a:pt x="6107" y="1447"/>
                </a:lnTo>
                <a:lnTo>
                  <a:pt x="6108" y="1445"/>
                </a:lnTo>
                <a:lnTo>
                  <a:pt x="6109" y="1442"/>
                </a:lnTo>
                <a:lnTo>
                  <a:pt x="6112" y="1440"/>
                </a:lnTo>
                <a:lnTo>
                  <a:pt x="6114" y="1440"/>
                </a:lnTo>
                <a:lnTo>
                  <a:pt x="6151" y="1440"/>
                </a:lnTo>
                <a:lnTo>
                  <a:pt x="6151" y="1440"/>
                </a:lnTo>
                <a:lnTo>
                  <a:pt x="6154" y="1440"/>
                </a:lnTo>
                <a:lnTo>
                  <a:pt x="6155" y="1442"/>
                </a:lnTo>
                <a:lnTo>
                  <a:pt x="6158" y="1445"/>
                </a:lnTo>
                <a:lnTo>
                  <a:pt x="6158" y="1447"/>
                </a:lnTo>
                <a:lnTo>
                  <a:pt x="6158" y="1486"/>
                </a:lnTo>
                <a:lnTo>
                  <a:pt x="6416" y="1486"/>
                </a:lnTo>
                <a:lnTo>
                  <a:pt x="6416" y="1081"/>
                </a:lnTo>
                <a:lnTo>
                  <a:pt x="6416" y="1081"/>
                </a:lnTo>
                <a:lnTo>
                  <a:pt x="6417" y="1078"/>
                </a:lnTo>
                <a:lnTo>
                  <a:pt x="6418" y="1076"/>
                </a:lnTo>
                <a:lnTo>
                  <a:pt x="6420" y="1075"/>
                </a:lnTo>
                <a:lnTo>
                  <a:pt x="6422" y="1074"/>
                </a:lnTo>
                <a:lnTo>
                  <a:pt x="6798" y="1074"/>
                </a:lnTo>
                <a:lnTo>
                  <a:pt x="6798" y="65"/>
                </a:lnTo>
                <a:lnTo>
                  <a:pt x="6798" y="65"/>
                </a:lnTo>
                <a:lnTo>
                  <a:pt x="6798" y="63"/>
                </a:lnTo>
                <a:lnTo>
                  <a:pt x="6800" y="61"/>
                </a:lnTo>
                <a:lnTo>
                  <a:pt x="6803" y="60"/>
                </a:lnTo>
                <a:lnTo>
                  <a:pt x="6805" y="59"/>
                </a:lnTo>
                <a:lnTo>
                  <a:pt x="6805" y="59"/>
                </a:lnTo>
                <a:lnTo>
                  <a:pt x="6807" y="60"/>
                </a:lnTo>
                <a:lnTo>
                  <a:pt x="6809" y="61"/>
                </a:lnTo>
                <a:lnTo>
                  <a:pt x="6811" y="63"/>
                </a:lnTo>
                <a:lnTo>
                  <a:pt x="6812" y="65"/>
                </a:lnTo>
                <a:lnTo>
                  <a:pt x="6812" y="1081"/>
                </a:lnTo>
                <a:lnTo>
                  <a:pt x="6812" y="1081"/>
                </a:lnTo>
                <a:lnTo>
                  <a:pt x="6811" y="1084"/>
                </a:lnTo>
                <a:lnTo>
                  <a:pt x="6809" y="1086"/>
                </a:lnTo>
                <a:lnTo>
                  <a:pt x="6807" y="1088"/>
                </a:lnTo>
                <a:lnTo>
                  <a:pt x="6805" y="1088"/>
                </a:lnTo>
                <a:lnTo>
                  <a:pt x="6429" y="1088"/>
                </a:lnTo>
                <a:lnTo>
                  <a:pt x="6429" y="1493"/>
                </a:lnTo>
                <a:lnTo>
                  <a:pt x="6429" y="1493"/>
                </a:lnTo>
                <a:lnTo>
                  <a:pt x="6429" y="1497"/>
                </a:lnTo>
                <a:lnTo>
                  <a:pt x="6428" y="1499"/>
                </a:lnTo>
                <a:lnTo>
                  <a:pt x="6426" y="1500"/>
                </a:lnTo>
                <a:lnTo>
                  <a:pt x="6422" y="1500"/>
                </a:lnTo>
                <a:lnTo>
                  <a:pt x="6151" y="1500"/>
                </a:lnTo>
                <a:lnTo>
                  <a:pt x="6151" y="1500"/>
                </a:lnTo>
                <a:lnTo>
                  <a:pt x="6148" y="1500"/>
                </a:lnTo>
                <a:lnTo>
                  <a:pt x="6146" y="1499"/>
                </a:lnTo>
                <a:lnTo>
                  <a:pt x="6145" y="1497"/>
                </a:lnTo>
                <a:lnTo>
                  <a:pt x="6144" y="1493"/>
                </a:lnTo>
                <a:lnTo>
                  <a:pt x="6144" y="1454"/>
                </a:lnTo>
                <a:lnTo>
                  <a:pt x="6121" y="1454"/>
                </a:lnTo>
                <a:lnTo>
                  <a:pt x="6121" y="1520"/>
                </a:lnTo>
                <a:lnTo>
                  <a:pt x="6121" y="1520"/>
                </a:lnTo>
                <a:lnTo>
                  <a:pt x="6121" y="1523"/>
                </a:lnTo>
                <a:lnTo>
                  <a:pt x="6120" y="1525"/>
                </a:lnTo>
                <a:lnTo>
                  <a:pt x="6117" y="1526"/>
                </a:lnTo>
                <a:lnTo>
                  <a:pt x="6114" y="1526"/>
                </a:lnTo>
                <a:lnTo>
                  <a:pt x="5953" y="1526"/>
                </a:lnTo>
                <a:lnTo>
                  <a:pt x="5953" y="1631"/>
                </a:lnTo>
                <a:lnTo>
                  <a:pt x="5953" y="1631"/>
                </a:lnTo>
                <a:lnTo>
                  <a:pt x="5953" y="1635"/>
                </a:lnTo>
                <a:lnTo>
                  <a:pt x="5950" y="1637"/>
                </a:lnTo>
                <a:lnTo>
                  <a:pt x="5948" y="1638"/>
                </a:lnTo>
                <a:lnTo>
                  <a:pt x="5946" y="1638"/>
                </a:lnTo>
                <a:lnTo>
                  <a:pt x="5901" y="1638"/>
                </a:lnTo>
                <a:lnTo>
                  <a:pt x="5901" y="1638"/>
                </a:lnTo>
                <a:lnTo>
                  <a:pt x="5898" y="1638"/>
                </a:lnTo>
                <a:lnTo>
                  <a:pt x="5896" y="1637"/>
                </a:lnTo>
                <a:lnTo>
                  <a:pt x="5895" y="1635"/>
                </a:lnTo>
                <a:lnTo>
                  <a:pt x="5894" y="1631"/>
                </a:lnTo>
                <a:lnTo>
                  <a:pt x="5894" y="1462"/>
                </a:lnTo>
                <a:lnTo>
                  <a:pt x="5714" y="1462"/>
                </a:lnTo>
                <a:lnTo>
                  <a:pt x="5714" y="1462"/>
                </a:lnTo>
                <a:lnTo>
                  <a:pt x="5712" y="1461"/>
                </a:lnTo>
                <a:lnTo>
                  <a:pt x="5710" y="1460"/>
                </a:lnTo>
                <a:lnTo>
                  <a:pt x="5708" y="1457"/>
                </a:lnTo>
                <a:lnTo>
                  <a:pt x="5707" y="1455"/>
                </a:lnTo>
                <a:lnTo>
                  <a:pt x="5707" y="294"/>
                </a:lnTo>
                <a:lnTo>
                  <a:pt x="5676" y="294"/>
                </a:lnTo>
                <a:lnTo>
                  <a:pt x="5676" y="294"/>
                </a:lnTo>
                <a:lnTo>
                  <a:pt x="5673" y="294"/>
                </a:lnTo>
                <a:lnTo>
                  <a:pt x="5670" y="291"/>
                </a:lnTo>
                <a:lnTo>
                  <a:pt x="5669" y="290"/>
                </a:lnTo>
                <a:lnTo>
                  <a:pt x="5669" y="287"/>
                </a:lnTo>
                <a:lnTo>
                  <a:pt x="5669" y="152"/>
                </a:lnTo>
                <a:lnTo>
                  <a:pt x="5479" y="70"/>
                </a:lnTo>
                <a:lnTo>
                  <a:pt x="5386" y="49"/>
                </a:lnTo>
                <a:lnTo>
                  <a:pt x="5386" y="49"/>
                </a:lnTo>
                <a:lnTo>
                  <a:pt x="5384" y="49"/>
                </a:lnTo>
                <a:lnTo>
                  <a:pt x="5383" y="47"/>
                </a:lnTo>
                <a:lnTo>
                  <a:pt x="5381" y="46"/>
                </a:lnTo>
                <a:lnTo>
                  <a:pt x="5380" y="44"/>
                </a:lnTo>
                <a:lnTo>
                  <a:pt x="5380" y="14"/>
                </a:lnTo>
                <a:lnTo>
                  <a:pt x="5301" y="14"/>
                </a:lnTo>
                <a:lnTo>
                  <a:pt x="5301" y="44"/>
                </a:lnTo>
                <a:lnTo>
                  <a:pt x="5301" y="44"/>
                </a:lnTo>
                <a:lnTo>
                  <a:pt x="5301" y="46"/>
                </a:lnTo>
                <a:lnTo>
                  <a:pt x="5299" y="48"/>
                </a:lnTo>
                <a:lnTo>
                  <a:pt x="5297" y="49"/>
                </a:lnTo>
                <a:lnTo>
                  <a:pt x="5294" y="51"/>
                </a:lnTo>
                <a:lnTo>
                  <a:pt x="5125" y="51"/>
                </a:lnTo>
                <a:lnTo>
                  <a:pt x="5125" y="222"/>
                </a:lnTo>
                <a:lnTo>
                  <a:pt x="5125" y="222"/>
                </a:lnTo>
                <a:lnTo>
                  <a:pt x="5123" y="224"/>
                </a:lnTo>
                <a:lnTo>
                  <a:pt x="5122" y="227"/>
                </a:lnTo>
                <a:lnTo>
                  <a:pt x="5120" y="228"/>
                </a:lnTo>
                <a:lnTo>
                  <a:pt x="5118" y="229"/>
                </a:lnTo>
                <a:lnTo>
                  <a:pt x="5106" y="229"/>
                </a:lnTo>
                <a:lnTo>
                  <a:pt x="5106" y="1250"/>
                </a:lnTo>
                <a:lnTo>
                  <a:pt x="5106" y="1250"/>
                </a:lnTo>
                <a:lnTo>
                  <a:pt x="5106" y="1252"/>
                </a:lnTo>
                <a:lnTo>
                  <a:pt x="5104" y="1255"/>
                </a:lnTo>
                <a:lnTo>
                  <a:pt x="5102" y="1256"/>
                </a:lnTo>
                <a:lnTo>
                  <a:pt x="5099" y="1257"/>
                </a:lnTo>
                <a:lnTo>
                  <a:pt x="4959" y="1257"/>
                </a:lnTo>
                <a:lnTo>
                  <a:pt x="4959" y="1257"/>
                </a:lnTo>
                <a:lnTo>
                  <a:pt x="4956" y="1256"/>
                </a:lnTo>
                <a:lnTo>
                  <a:pt x="4954" y="1255"/>
                </a:lnTo>
                <a:lnTo>
                  <a:pt x="4953" y="1252"/>
                </a:lnTo>
                <a:lnTo>
                  <a:pt x="4952" y="1250"/>
                </a:lnTo>
                <a:lnTo>
                  <a:pt x="4952" y="964"/>
                </a:lnTo>
                <a:lnTo>
                  <a:pt x="4946" y="958"/>
                </a:lnTo>
                <a:lnTo>
                  <a:pt x="4923" y="958"/>
                </a:lnTo>
                <a:lnTo>
                  <a:pt x="4923" y="958"/>
                </a:lnTo>
                <a:lnTo>
                  <a:pt x="4920" y="957"/>
                </a:lnTo>
                <a:lnTo>
                  <a:pt x="4900" y="949"/>
                </a:lnTo>
                <a:lnTo>
                  <a:pt x="4900" y="949"/>
                </a:lnTo>
                <a:lnTo>
                  <a:pt x="4897" y="947"/>
                </a:lnTo>
                <a:lnTo>
                  <a:pt x="4895" y="943"/>
                </a:lnTo>
                <a:lnTo>
                  <a:pt x="4895" y="630"/>
                </a:lnTo>
                <a:lnTo>
                  <a:pt x="4891" y="627"/>
                </a:lnTo>
                <a:lnTo>
                  <a:pt x="4690" y="627"/>
                </a:lnTo>
                <a:lnTo>
                  <a:pt x="4678" y="632"/>
                </a:lnTo>
                <a:lnTo>
                  <a:pt x="4678" y="662"/>
                </a:lnTo>
                <a:lnTo>
                  <a:pt x="4678" y="662"/>
                </a:lnTo>
                <a:lnTo>
                  <a:pt x="4677" y="666"/>
                </a:lnTo>
                <a:lnTo>
                  <a:pt x="4675" y="668"/>
                </a:lnTo>
                <a:lnTo>
                  <a:pt x="4667" y="674"/>
                </a:lnTo>
                <a:lnTo>
                  <a:pt x="4667" y="923"/>
                </a:lnTo>
                <a:lnTo>
                  <a:pt x="4667" y="923"/>
                </a:lnTo>
                <a:lnTo>
                  <a:pt x="4667" y="925"/>
                </a:lnTo>
                <a:lnTo>
                  <a:pt x="4666" y="927"/>
                </a:lnTo>
                <a:lnTo>
                  <a:pt x="4648" y="948"/>
                </a:lnTo>
                <a:lnTo>
                  <a:pt x="4648" y="948"/>
                </a:lnTo>
                <a:lnTo>
                  <a:pt x="4646" y="949"/>
                </a:lnTo>
                <a:lnTo>
                  <a:pt x="4642" y="950"/>
                </a:lnTo>
                <a:lnTo>
                  <a:pt x="4603" y="950"/>
                </a:lnTo>
                <a:lnTo>
                  <a:pt x="4603" y="969"/>
                </a:lnTo>
                <a:lnTo>
                  <a:pt x="4603" y="969"/>
                </a:lnTo>
                <a:lnTo>
                  <a:pt x="4602" y="972"/>
                </a:lnTo>
                <a:lnTo>
                  <a:pt x="4601" y="975"/>
                </a:lnTo>
                <a:lnTo>
                  <a:pt x="4598" y="976"/>
                </a:lnTo>
                <a:lnTo>
                  <a:pt x="4596" y="976"/>
                </a:lnTo>
                <a:lnTo>
                  <a:pt x="4545" y="976"/>
                </a:lnTo>
                <a:lnTo>
                  <a:pt x="4545" y="1362"/>
                </a:lnTo>
                <a:lnTo>
                  <a:pt x="4545" y="1362"/>
                </a:lnTo>
                <a:lnTo>
                  <a:pt x="4545" y="1364"/>
                </a:lnTo>
                <a:lnTo>
                  <a:pt x="4544" y="1366"/>
                </a:lnTo>
                <a:lnTo>
                  <a:pt x="4542" y="1367"/>
                </a:lnTo>
                <a:lnTo>
                  <a:pt x="4538" y="1369"/>
                </a:lnTo>
                <a:lnTo>
                  <a:pt x="4466" y="1369"/>
                </a:lnTo>
                <a:lnTo>
                  <a:pt x="4466" y="1369"/>
                </a:lnTo>
                <a:lnTo>
                  <a:pt x="4464" y="1367"/>
                </a:lnTo>
                <a:lnTo>
                  <a:pt x="4461" y="1366"/>
                </a:lnTo>
                <a:lnTo>
                  <a:pt x="4459" y="1364"/>
                </a:lnTo>
                <a:lnTo>
                  <a:pt x="4459" y="1362"/>
                </a:lnTo>
                <a:lnTo>
                  <a:pt x="4459" y="1332"/>
                </a:lnTo>
                <a:lnTo>
                  <a:pt x="4373" y="1332"/>
                </a:lnTo>
                <a:lnTo>
                  <a:pt x="4373" y="1332"/>
                </a:lnTo>
                <a:lnTo>
                  <a:pt x="4369" y="1332"/>
                </a:lnTo>
                <a:lnTo>
                  <a:pt x="4368" y="1329"/>
                </a:lnTo>
                <a:lnTo>
                  <a:pt x="4366" y="1327"/>
                </a:lnTo>
                <a:lnTo>
                  <a:pt x="4366" y="1325"/>
                </a:lnTo>
                <a:lnTo>
                  <a:pt x="4366" y="1182"/>
                </a:lnTo>
                <a:lnTo>
                  <a:pt x="3897" y="1182"/>
                </a:lnTo>
                <a:lnTo>
                  <a:pt x="3897" y="1182"/>
                </a:lnTo>
                <a:lnTo>
                  <a:pt x="3895" y="1181"/>
                </a:lnTo>
                <a:lnTo>
                  <a:pt x="3892" y="1180"/>
                </a:lnTo>
                <a:lnTo>
                  <a:pt x="3891" y="1177"/>
                </a:lnTo>
                <a:lnTo>
                  <a:pt x="3890" y="1175"/>
                </a:lnTo>
                <a:lnTo>
                  <a:pt x="3890" y="828"/>
                </a:lnTo>
                <a:lnTo>
                  <a:pt x="3617" y="828"/>
                </a:lnTo>
                <a:lnTo>
                  <a:pt x="3617" y="828"/>
                </a:lnTo>
                <a:lnTo>
                  <a:pt x="3615" y="827"/>
                </a:lnTo>
                <a:lnTo>
                  <a:pt x="3613" y="826"/>
                </a:lnTo>
                <a:lnTo>
                  <a:pt x="3610" y="824"/>
                </a:lnTo>
                <a:lnTo>
                  <a:pt x="3610" y="821"/>
                </a:lnTo>
                <a:lnTo>
                  <a:pt x="3610" y="771"/>
                </a:lnTo>
                <a:lnTo>
                  <a:pt x="3419" y="771"/>
                </a:lnTo>
                <a:lnTo>
                  <a:pt x="3419" y="1166"/>
                </a:lnTo>
                <a:lnTo>
                  <a:pt x="3419" y="1166"/>
                </a:lnTo>
                <a:lnTo>
                  <a:pt x="3418" y="1169"/>
                </a:lnTo>
                <a:lnTo>
                  <a:pt x="3417" y="1172"/>
                </a:lnTo>
                <a:lnTo>
                  <a:pt x="3414" y="1173"/>
                </a:lnTo>
                <a:lnTo>
                  <a:pt x="3412" y="1173"/>
                </a:lnTo>
                <a:lnTo>
                  <a:pt x="3253" y="1173"/>
                </a:lnTo>
                <a:lnTo>
                  <a:pt x="3253" y="1173"/>
                </a:lnTo>
                <a:lnTo>
                  <a:pt x="3251" y="1173"/>
                </a:lnTo>
                <a:lnTo>
                  <a:pt x="3249" y="1172"/>
                </a:lnTo>
                <a:lnTo>
                  <a:pt x="3248" y="1169"/>
                </a:lnTo>
                <a:lnTo>
                  <a:pt x="3246" y="1166"/>
                </a:lnTo>
                <a:lnTo>
                  <a:pt x="3246" y="1155"/>
                </a:lnTo>
                <a:lnTo>
                  <a:pt x="3214" y="1155"/>
                </a:lnTo>
                <a:lnTo>
                  <a:pt x="3214" y="1184"/>
                </a:lnTo>
                <a:lnTo>
                  <a:pt x="3214" y="1184"/>
                </a:lnTo>
                <a:lnTo>
                  <a:pt x="3213" y="1188"/>
                </a:lnTo>
                <a:lnTo>
                  <a:pt x="3211" y="1190"/>
                </a:lnTo>
                <a:lnTo>
                  <a:pt x="3211" y="1190"/>
                </a:lnTo>
                <a:lnTo>
                  <a:pt x="3207" y="1191"/>
                </a:lnTo>
                <a:lnTo>
                  <a:pt x="3204" y="1190"/>
                </a:lnTo>
                <a:lnTo>
                  <a:pt x="3167" y="1172"/>
                </a:lnTo>
                <a:lnTo>
                  <a:pt x="3167" y="1172"/>
                </a:lnTo>
                <a:lnTo>
                  <a:pt x="3165" y="1169"/>
                </a:lnTo>
                <a:lnTo>
                  <a:pt x="3163" y="1166"/>
                </a:lnTo>
                <a:lnTo>
                  <a:pt x="3163" y="579"/>
                </a:lnTo>
                <a:lnTo>
                  <a:pt x="2992" y="579"/>
                </a:lnTo>
                <a:lnTo>
                  <a:pt x="2992" y="579"/>
                </a:lnTo>
                <a:lnTo>
                  <a:pt x="2990" y="579"/>
                </a:lnTo>
                <a:lnTo>
                  <a:pt x="2987" y="577"/>
                </a:lnTo>
                <a:lnTo>
                  <a:pt x="2985" y="576"/>
                </a:lnTo>
                <a:lnTo>
                  <a:pt x="2985" y="572"/>
                </a:lnTo>
                <a:lnTo>
                  <a:pt x="2985" y="486"/>
                </a:lnTo>
                <a:lnTo>
                  <a:pt x="2927" y="486"/>
                </a:lnTo>
                <a:lnTo>
                  <a:pt x="2927" y="486"/>
                </a:lnTo>
                <a:lnTo>
                  <a:pt x="2924" y="486"/>
                </a:lnTo>
                <a:lnTo>
                  <a:pt x="2922" y="484"/>
                </a:lnTo>
                <a:lnTo>
                  <a:pt x="2920" y="481"/>
                </a:lnTo>
                <a:lnTo>
                  <a:pt x="2920" y="479"/>
                </a:lnTo>
                <a:lnTo>
                  <a:pt x="2920" y="389"/>
                </a:lnTo>
                <a:lnTo>
                  <a:pt x="2815" y="319"/>
                </a:lnTo>
                <a:lnTo>
                  <a:pt x="2757" y="354"/>
                </a:lnTo>
                <a:lnTo>
                  <a:pt x="2757" y="601"/>
                </a:lnTo>
                <a:lnTo>
                  <a:pt x="2757" y="601"/>
                </a:lnTo>
                <a:lnTo>
                  <a:pt x="2757" y="604"/>
                </a:lnTo>
                <a:lnTo>
                  <a:pt x="2755" y="606"/>
                </a:lnTo>
                <a:lnTo>
                  <a:pt x="2752" y="607"/>
                </a:lnTo>
                <a:lnTo>
                  <a:pt x="2750" y="608"/>
                </a:lnTo>
                <a:lnTo>
                  <a:pt x="2739" y="608"/>
                </a:lnTo>
                <a:lnTo>
                  <a:pt x="2739" y="1175"/>
                </a:lnTo>
                <a:lnTo>
                  <a:pt x="2739" y="1175"/>
                </a:lnTo>
                <a:lnTo>
                  <a:pt x="2739" y="1177"/>
                </a:lnTo>
                <a:lnTo>
                  <a:pt x="2737" y="1180"/>
                </a:lnTo>
                <a:lnTo>
                  <a:pt x="2735" y="1181"/>
                </a:lnTo>
                <a:lnTo>
                  <a:pt x="2732" y="1182"/>
                </a:lnTo>
                <a:lnTo>
                  <a:pt x="2711" y="1182"/>
                </a:lnTo>
                <a:lnTo>
                  <a:pt x="2711" y="1323"/>
                </a:lnTo>
                <a:lnTo>
                  <a:pt x="2711" y="1323"/>
                </a:lnTo>
                <a:lnTo>
                  <a:pt x="2710" y="1325"/>
                </a:lnTo>
                <a:lnTo>
                  <a:pt x="2709" y="1327"/>
                </a:lnTo>
                <a:lnTo>
                  <a:pt x="2706" y="1328"/>
                </a:lnTo>
                <a:lnTo>
                  <a:pt x="2704" y="1329"/>
                </a:lnTo>
                <a:lnTo>
                  <a:pt x="2452" y="1329"/>
                </a:lnTo>
                <a:lnTo>
                  <a:pt x="2452" y="1329"/>
                </a:lnTo>
                <a:lnTo>
                  <a:pt x="2449" y="1328"/>
                </a:lnTo>
                <a:lnTo>
                  <a:pt x="2447" y="1327"/>
                </a:lnTo>
                <a:lnTo>
                  <a:pt x="2445" y="1325"/>
                </a:lnTo>
                <a:lnTo>
                  <a:pt x="2445" y="1323"/>
                </a:lnTo>
                <a:lnTo>
                  <a:pt x="2445" y="657"/>
                </a:lnTo>
                <a:lnTo>
                  <a:pt x="2350" y="657"/>
                </a:lnTo>
                <a:lnTo>
                  <a:pt x="2350" y="657"/>
                </a:lnTo>
                <a:lnTo>
                  <a:pt x="2348" y="655"/>
                </a:lnTo>
                <a:lnTo>
                  <a:pt x="2346" y="654"/>
                </a:lnTo>
                <a:lnTo>
                  <a:pt x="2344" y="652"/>
                </a:lnTo>
                <a:lnTo>
                  <a:pt x="2344" y="650"/>
                </a:lnTo>
                <a:lnTo>
                  <a:pt x="2344" y="563"/>
                </a:lnTo>
                <a:lnTo>
                  <a:pt x="2171" y="563"/>
                </a:lnTo>
                <a:lnTo>
                  <a:pt x="2171" y="692"/>
                </a:lnTo>
                <a:lnTo>
                  <a:pt x="2171" y="692"/>
                </a:lnTo>
                <a:lnTo>
                  <a:pt x="2170" y="696"/>
                </a:lnTo>
                <a:lnTo>
                  <a:pt x="2168" y="698"/>
                </a:lnTo>
                <a:lnTo>
                  <a:pt x="2166" y="699"/>
                </a:lnTo>
                <a:lnTo>
                  <a:pt x="2164" y="699"/>
                </a:lnTo>
                <a:lnTo>
                  <a:pt x="1767" y="699"/>
                </a:lnTo>
                <a:lnTo>
                  <a:pt x="1767" y="1559"/>
                </a:lnTo>
                <a:lnTo>
                  <a:pt x="1767" y="1559"/>
                </a:lnTo>
                <a:lnTo>
                  <a:pt x="1765" y="1561"/>
                </a:lnTo>
                <a:lnTo>
                  <a:pt x="1764" y="1563"/>
                </a:lnTo>
                <a:lnTo>
                  <a:pt x="1582" y="1787"/>
                </a:lnTo>
                <a:lnTo>
                  <a:pt x="1582" y="1787"/>
                </a:lnTo>
                <a:lnTo>
                  <a:pt x="1580" y="1788"/>
                </a:lnTo>
                <a:lnTo>
                  <a:pt x="1577" y="1789"/>
                </a:lnTo>
                <a:lnTo>
                  <a:pt x="1577" y="1789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0" name="Line 161">
            <a:extLst>
              <a:ext uri="{FF2B5EF4-FFF2-40B4-BE49-F238E27FC236}">
                <a16:creationId xmlns:a16="http://schemas.microsoft.com/office/drawing/2014/main" id="{9687E986-A728-40D1-87C9-E05E8A9BCD2B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402263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" name="Line 162">
            <a:extLst>
              <a:ext uri="{FF2B5EF4-FFF2-40B4-BE49-F238E27FC236}">
                <a16:creationId xmlns:a16="http://schemas.microsoft.com/office/drawing/2014/main" id="{3F42B1E2-B7CC-4E9C-8D07-F4BC1181478E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16576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2" name="Freeform 163">
            <a:extLst>
              <a:ext uri="{FF2B5EF4-FFF2-40B4-BE49-F238E27FC236}">
                <a16:creationId xmlns:a16="http://schemas.microsoft.com/office/drawing/2014/main" id="{893BD1C5-5FA6-4D67-BEAF-2A9B85F3926E}"/>
              </a:ext>
            </a:extLst>
          </p:cNvPr>
          <p:cNvSpPr>
            <a:spLocks/>
          </p:cNvSpPr>
          <p:nvPr userDrawn="1"/>
        </p:nvSpPr>
        <p:spPr bwMode="auto">
          <a:xfrm>
            <a:off x="5626101" y="1547813"/>
            <a:ext cx="11113" cy="239713"/>
          </a:xfrm>
          <a:custGeom>
            <a:avLst/>
            <a:gdLst>
              <a:gd name="T0" fmla="*/ 7 w 14"/>
              <a:gd name="T1" fmla="*/ 301 h 301"/>
              <a:gd name="T2" fmla="*/ 7 w 14"/>
              <a:gd name="T3" fmla="*/ 301 h 301"/>
              <a:gd name="T4" fmla="*/ 3 w 14"/>
              <a:gd name="T5" fmla="*/ 301 h 301"/>
              <a:gd name="T6" fmla="*/ 1 w 14"/>
              <a:gd name="T7" fmla="*/ 299 h 301"/>
              <a:gd name="T8" fmla="*/ 0 w 14"/>
              <a:gd name="T9" fmla="*/ 298 h 301"/>
              <a:gd name="T10" fmla="*/ 0 w 14"/>
              <a:gd name="T11" fmla="*/ 294 h 301"/>
              <a:gd name="T12" fmla="*/ 0 w 14"/>
              <a:gd name="T13" fmla="*/ 6 h 301"/>
              <a:gd name="T14" fmla="*/ 0 w 14"/>
              <a:gd name="T15" fmla="*/ 6 h 301"/>
              <a:gd name="T16" fmla="*/ 0 w 14"/>
              <a:gd name="T17" fmla="*/ 3 h 301"/>
              <a:gd name="T18" fmla="*/ 1 w 14"/>
              <a:gd name="T19" fmla="*/ 1 h 301"/>
              <a:gd name="T20" fmla="*/ 3 w 14"/>
              <a:gd name="T21" fmla="*/ 0 h 301"/>
              <a:gd name="T22" fmla="*/ 7 w 14"/>
              <a:gd name="T23" fmla="*/ 0 h 301"/>
              <a:gd name="T24" fmla="*/ 7 w 14"/>
              <a:gd name="T25" fmla="*/ 0 h 301"/>
              <a:gd name="T26" fmla="*/ 9 w 14"/>
              <a:gd name="T27" fmla="*/ 0 h 301"/>
              <a:gd name="T28" fmla="*/ 11 w 14"/>
              <a:gd name="T29" fmla="*/ 1 h 301"/>
              <a:gd name="T30" fmla="*/ 13 w 14"/>
              <a:gd name="T31" fmla="*/ 3 h 301"/>
              <a:gd name="T32" fmla="*/ 14 w 14"/>
              <a:gd name="T33" fmla="*/ 6 h 301"/>
              <a:gd name="T34" fmla="*/ 14 w 14"/>
              <a:gd name="T35" fmla="*/ 294 h 301"/>
              <a:gd name="T36" fmla="*/ 14 w 14"/>
              <a:gd name="T37" fmla="*/ 294 h 301"/>
              <a:gd name="T38" fmla="*/ 13 w 14"/>
              <a:gd name="T39" fmla="*/ 298 h 301"/>
              <a:gd name="T40" fmla="*/ 11 w 14"/>
              <a:gd name="T41" fmla="*/ 299 h 301"/>
              <a:gd name="T42" fmla="*/ 9 w 14"/>
              <a:gd name="T43" fmla="*/ 301 h 301"/>
              <a:gd name="T44" fmla="*/ 7 w 14"/>
              <a:gd name="T45" fmla="*/ 301 h 301"/>
              <a:gd name="T46" fmla="*/ 7 w 14"/>
              <a:gd name="T47" fmla="*/ 301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301">
                <a:moveTo>
                  <a:pt x="7" y="301"/>
                </a:moveTo>
                <a:lnTo>
                  <a:pt x="7" y="301"/>
                </a:lnTo>
                <a:lnTo>
                  <a:pt x="3" y="301"/>
                </a:lnTo>
                <a:lnTo>
                  <a:pt x="1" y="299"/>
                </a:lnTo>
                <a:lnTo>
                  <a:pt x="0" y="298"/>
                </a:lnTo>
                <a:lnTo>
                  <a:pt x="0" y="294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11" y="1"/>
                </a:lnTo>
                <a:lnTo>
                  <a:pt x="13" y="3"/>
                </a:lnTo>
                <a:lnTo>
                  <a:pt x="14" y="6"/>
                </a:lnTo>
                <a:lnTo>
                  <a:pt x="14" y="294"/>
                </a:lnTo>
                <a:lnTo>
                  <a:pt x="14" y="294"/>
                </a:lnTo>
                <a:lnTo>
                  <a:pt x="13" y="298"/>
                </a:lnTo>
                <a:lnTo>
                  <a:pt x="11" y="299"/>
                </a:lnTo>
                <a:lnTo>
                  <a:pt x="9" y="301"/>
                </a:lnTo>
                <a:lnTo>
                  <a:pt x="7" y="301"/>
                </a:lnTo>
                <a:lnTo>
                  <a:pt x="7" y="301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3" name="Line 164">
            <a:extLst>
              <a:ext uri="{FF2B5EF4-FFF2-40B4-BE49-F238E27FC236}">
                <a16:creationId xmlns:a16="http://schemas.microsoft.com/office/drawing/2014/main" id="{468C13AF-5F5F-4B19-ACAF-324795A736A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5632451" y="1781176"/>
            <a:ext cx="0" cy="0"/>
          </a:xfrm>
          <a:prstGeom prst="line">
            <a:avLst/>
          </a:prstGeom>
          <a:noFill/>
          <a:ln w="11113">
            <a:solidFill>
              <a:srgbClr val="E7E9EE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4" name="Freeform 165">
            <a:extLst>
              <a:ext uri="{FF2B5EF4-FFF2-40B4-BE49-F238E27FC236}">
                <a16:creationId xmlns:a16="http://schemas.microsoft.com/office/drawing/2014/main" id="{7998C34D-03AB-4978-AC1A-82D69903BDF8}"/>
              </a:ext>
            </a:extLst>
          </p:cNvPr>
          <p:cNvSpPr>
            <a:spLocks/>
          </p:cNvSpPr>
          <p:nvPr userDrawn="1"/>
        </p:nvSpPr>
        <p:spPr bwMode="auto">
          <a:xfrm>
            <a:off x="5397501" y="1776413"/>
            <a:ext cx="3744913" cy="1335088"/>
          </a:xfrm>
          <a:custGeom>
            <a:avLst/>
            <a:gdLst>
              <a:gd name="T0" fmla="*/ 2263 w 4718"/>
              <a:gd name="T1" fmla="*/ 1618 h 1683"/>
              <a:gd name="T2" fmla="*/ 2174 w 4718"/>
              <a:gd name="T3" fmla="*/ 1542 h 1683"/>
              <a:gd name="T4" fmla="*/ 2142 w 4718"/>
              <a:gd name="T5" fmla="*/ 1297 h 1683"/>
              <a:gd name="T6" fmla="*/ 2021 w 4718"/>
              <a:gd name="T7" fmla="*/ 1308 h 1683"/>
              <a:gd name="T8" fmla="*/ 1944 w 4718"/>
              <a:gd name="T9" fmla="*/ 1441 h 1683"/>
              <a:gd name="T10" fmla="*/ 1439 w 4718"/>
              <a:gd name="T11" fmla="*/ 1144 h 1683"/>
              <a:gd name="T12" fmla="*/ 1362 w 4718"/>
              <a:gd name="T13" fmla="*/ 1148 h 1683"/>
              <a:gd name="T14" fmla="*/ 1173 w 4718"/>
              <a:gd name="T15" fmla="*/ 502 h 1683"/>
              <a:gd name="T16" fmla="*/ 1094 w 4718"/>
              <a:gd name="T17" fmla="*/ 1061 h 1683"/>
              <a:gd name="T18" fmla="*/ 1002 w 4718"/>
              <a:gd name="T19" fmla="*/ 1020 h 1683"/>
              <a:gd name="T20" fmla="*/ 565 w 4718"/>
              <a:gd name="T21" fmla="*/ 974 h 1683"/>
              <a:gd name="T22" fmla="*/ 2 w 4718"/>
              <a:gd name="T23" fmla="*/ 11 h 1683"/>
              <a:gd name="T24" fmla="*/ 565 w 4718"/>
              <a:gd name="T25" fmla="*/ 0 h 1683"/>
              <a:gd name="T26" fmla="*/ 645 w 4718"/>
              <a:gd name="T27" fmla="*/ 963 h 1683"/>
              <a:gd name="T28" fmla="*/ 1080 w 4718"/>
              <a:gd name="T29" fmla="*/ 588 h 1683"/>
              <a:gd name="T30" fmla="*/ 1127 w 4718"/>
              <a:gd name="T31" fmla="*/ 510 h 1683"/>
              <a:gd name="T32" fmla="*/ 1337 w 4718"/>
              <a:gd name="T33" fmla="*/ 493 h 1683"/>
              <a:gd name="T34" fmla="*/ 1426 w 4718"/>
              <a:gd name="T35" fmla="*/ 1069 h 1683"/>
              <a:gd name="T36" fmla="*/ 1946 w 4718"/>
              <a:gd name="T37" fmla="*/ 1045 h 1683"/>
              <a:gd name="T38" fmla="*/ 1985 w 4718"/>
              <a:gd name="T39" fmla="*/ 1298 h 1683"/>
              <a:gd name="T40" fmla="*/ 2019 w 4718"/>
              <a:gd name="T41" fmla="*/ 1176 h 1683"/>
              <a:gd name="T42" fmla="*/ 2178 w 4718"/>
              <a:gd name="T43" fmla="*/ 1288 h 1683"/>
              <a:gd name="T44" fmla="*/ 2265 w 4718"/>
              <a:gd name="T45" fmla="*/ 1530 h 1683"/>
              <a:gd name="T46" fmla="*/ 2305 w 4718"/>
              <a:gd name="T47" fmla="*/ 1608 h 1683"/>
              <a:gd name="T48" fmla="*/ 2327 w 4718"/>
              <a:gd name="T49" fmla="*/ 1501 h 1683"/>
              <a:gd name="T50" fmla="*/ 2500 w 4718"/>
              <a:gd name="T51" fmla="*/ 1467 h 1683"/>
              <a:gd name="T52" fmla="*/ 2738 w 4718"/>
              <a:gd name="T53" fmla="*/ 1632 h 1683"/>
              <a:gd name="T54" fmla="*/ 2897 w 4718"/>
              <a:gd name="T55" fmla="*/ 1349 h 1683"/>
              <a:gd name="T56" fmla="*/ 3014 w 4718"/>
              <a:gd name="T57" fmla="*/ 1347 h 1683"/>
              <a:gd name="T58" fmla="*/ 3070 w 4718"/>
              <a:gd name="T59" fmla="*/ 1408 h 1683"/>
              <a:gd name="T60" fmla="*/ 3519 w 4718"/>
              <a:gd name="T61" fmla="*/ 1594 h 1683"/>
              <a:gd name="T62" fmla="*/ 3642 w 4718"/>
              <a:gd name="T63" fmla="*/ 1079 h 1683"/>
              <a:gd name="T64" fmla="*/ 3736 w 4718"/>
              <a:gd name="T65" fmla="*/ 825 h 1683"/>
              <a:gd name="T66" fmla="*/ 3936 w 4718"/>
              <a:gd name="T67" fmla="*/ 827 h 1683"/>
              <a:gd name="T68" fmla="*/ 4153 w 4718"/>
              <a:gd name="T69" fmla="*/ 1519 h 1683"/>
              <a:gd name="T70" fmla="*/ 4231 w 4718"/>
              <a:gd name="T71" fmla="*/ 1378 h 1683"/>
              <a:gd name="T72" fmla="*/ 4252 w 4718"/>
              <a:gd name="T73" fmla="*/ 1269 h 1683"/>
              <a:gd name="T74" fmla="*/ 4285 w 4718"/>
              <a:gd name="T75" fmla="*/ 1109 h 1683"/>
              <a:gd name="T76" fmla="*/ 4324 w 4718"/>
              <a:gd name="T77" fmla="*/ 585 h 1683"/>
              <a:gd name="T78" fmla="*/ 4512 w 4718"/>
              <a:gd name="T79" fmla="*/ 616 h 1683"/>
              <a:gd name="T80" fmla="*/ 4580 w 4718"/>
              <a:gd name="T81" fmla="*/ 715 h 1683"/>
              <a:gd name="T82" fmla="*/ 4566 w 4718"/>
              <a:gd name="T83" fmla="*/ 808 h 1683"/>
              <a:gd name="T84" fmla="*/ 4396 w 4718"/>
              <a:gd name="T85" fmla="*/ 555 h 1683"/>
              <a:gd name="T86" fmla="*/ 4318 w 4718"/>
              <a:gd name="T87" fmla="*/ 1116 h 1683"/>
              <a:gd name="T88" fmla="*/ 4291 w 4718"/>
              <a:gd name="T89" fmla="*/ 1276 h 1683"/>
              <a:gd name="T90" fmla="*/ 4259 w 4718"/>
              <a:gd name="T91" fmla="*/ 1385 h 1683"/>
              <a:gd name="T92" fmla="*/ 4153 w 4718"/>
              <a:gd name="T93" fmla="*/ 1655 h 1683"/>
              <a:gd name="T94" fmla="*/ 4030 w 4718"/>
              <a:gd name="T95" fmla="*/ 1532 h 1683"/>
              <a:gd name="T96" fmla="*/ 3923 w 4718"/>
              <a:gd name="T97" fmla="*/ 924 h 1683"/>
              <a:gd name="T98" fmla="*/ 3743 w 4718"/>
              <a:gd name="T99" fmla="*/ 1086 h 1683"/>
              <a:gd name="T100" fmla="*/ 3611 w 4718"/>
              <a:gd name="T101" fmla="*/ 1601 h 1683"/>
              <a:gd name="T102" fmla="*/ 3153 w 4718"/>
              <a:gd name="T103" fmla="*/ 1601 h 1683"/>
              <a:gd name="T104" fmla="*/ 3077 w 4718"/>
              <a:gd name="T105" fmla="*/ 1466 h 1683"/>
              <a:gd name="T106" fmla="*/ 3001 w 4718"/>
              <a:gd name="T107" fmla="*/ 1434 h 1683"/>
              <a:gd name="T108" fmla="*/ 2752 w 4718"/>
              <a:gd name="T109" fmla="*/ 1432 h 1683"/>
              <a:gd name="T110" fmla="*/ 2688 w 4718"/>
              <a:gd name="T111" fmla="*/ 1646 h 1683"/>
              <a:gd name="T112" fmla="*/ 2490 w 4718"/>
              <a:gd name="T113" fmla="*/ 1478 h 1683"/>
              <a:gd name="T114" fmla="*/ 2334 w 4718"/>
              <a:gd name="T115" fmla="*/ 1679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718" h="1683">
                <a:moveTo>
                  <a:pt x="2327" y="1683"/>
                </a:moveTo>
                <a:lnTo>
                  <a:pt x="2298" y="1683"/>
                </a:lnTo>
                <a:lnTo>
                  <a:pt x="2298" y="1683"/>
                </a:lnTo>
                <a:lnTo>
                  <a:pt x="2296" y="1683"/>
                </a:lnTo>
                <a:lnTo>
                  <a:pt x="2294" y="1681"/>
                </a:lnTo>
                <a:lnTo>
                  <a:pt x="2293" y="1679"/>
                </a:lnTo>
                <a:lnTo>
                  <a:pt x="2292" y="1676"/>
                </a:lnTo>
                <a:lnTo>
                  <a:pt x="2292" y="1618"/>
                </a:lnTo>
                <a:lnTo>
                  <a:pt x="2263" y="1618"/>
                </a:lnTo>
                <a:lnTo>
                  <a:pt x="2263" y="1618"/>
                </a:lnTo>
                <a:lnTo>
                  <a:pt x="2259" y="1617"/>
                </a:lnTo>
                <a:lnTo>
                  <a:pt x="2257" y="1616"/>
                </a:lnTo>
                <a:lnTo>
                  <a:pt x="2256" y="1614"/>
                </a:lnTo>
                <a:lnTo>
                  <a:pt x="2256" y="1612"/>
                </a:lnTo>
                <a:lnTo>
                  <a:pt x="2256" y="1544"/>
                </a:lnTo>
                <a:lnTo>
                  <a:pt x="2178" y="1544"/>
                </a:lnTo>
                <a:lnTo>
                  <a:pt x="2178" y="1544"/>
                </a:lnTo>
                <a:lnTo>
                  <a:pt x="2174" y="1542"/>
                </a:lnTo>
                <a:lnTo>
                  <a:pt x="2172" y="1541"/>
                </a:lnTo>
                <a:lnTo>
                  <a:pt x="2171" y="1539"/>
                </a:lnTo>
                <a:lnTo>
                  <a:pt x="2171" y="1537"/>
                </a:lnTo>
                <a:lnTo>
                  <a:pt x="2171" y="1302"/>
                </a:lnTo>
                <a:lnTo>
                  <a:pt x="2149" y="1302"/>
                </a:lnTo>
                <a:lnTo>
                  <a:pt x="2149" y="1302"/>
                </a:lnTo>
                <a:lnTo>
                  <a:pt x="2146" y="1300"/>
                </a:lnTo>
                <a:lnTo>
                  <a:pt x="2144" y="1299"/>
                </a:lnTo>
                <a:lnTo>
                  <a:pt x="2142" y="1297"/>
                </a:lnTo>
                <a:lnTo>
                  <a:pt x="2142" y="1295"/>
                </a:lnTo>
                <a:lnTo>
                  <a:pt x="2142" y="1213"/>
                </a:lnTo>
                <a:lnTo>
                  <a:pt x="2110" y="1190"/>
                </a:lnTo>
                <a:lnTo>
                  <a:pt x="2026" y="1190"/>
                </a:lnTo>
                <a:lnTo>
                  <a:pt x="2026" y="1303"/>
                </a:lnTo>
                <a:lnTo>
                  <a:pt x="2026" y="1303"/>
                </a:lnTo>
                <a:lnTo>
                  <a:pt x="2026" y="1305"/>
                </a:lnTo>
                <a:lnTo>
                  <a:pt x="2023" y="1307"/>
                </a:lnTo>
                <a:lnTo>
                  <a:pt x="2021" y="1308"/>
                </a:lnTo>
                <a:lnTo>
                  <a:pt x="2019" y="1310"/>
                </a:lnTo>
                <a:lnTo>
                  <a:pt x="1997" y="1310"/>
                </a:lnTo>
                <a:lnTo>
                  <a:pt x="1997" y="1434"/>
                </a:lnTo>
                <a:lnTo>
                  <a:pt x="1997" y="1434"/>
                </a:lnTo>
                <a:lnTo>
                  <a:pt x="1997" y="1438"/>
                </a:lnTo>
                <a:lnTo>
                  <a:pt x="1996" y="1440"/>
                </a:lnTo>
                <a:lnTo>
                  <a:pt x="1993" y="1441"/>
                </a:lnTo>
                <a:lnTo>
                  <a:pt x="1990" y="1441"/>
                </a:lnTo>
                <a:lnTo>
                  <a:pt x="1944" y="1441"/>
                </a:lnTo>
                <a:lnTo>
                  <a:pt x="1944" y="1441"/>
                </a:lnTo>
                <a:lnTo>
                  <a:pt x="1941" y="1441"/>
                </a:lnTo>
                <a:lnTo>
                  <a:pt x="1939" y="1440"/>
                </a:lnTo>
                <a:lnTo>
                  <a:pt x="1937" y="1438"/>
                </a:lnTo>
                <a:lnTo>
                  <a:pt x="1937" y="1434"/>
                </a:lnTo>
                <a:lnTo>
                  <a:pt x="1937" y="1057"/>
                </a:lnTo>
                <a:lnTo>
                  <a:pt x="1480" y="1057"/>
                </a:lnTo>
                <a:lnTo>
                  <a:pt x="1439" y="1073"/>
                </a:lnTo>
                <a:lnTo>
                  <a:pt x="1439" y="1144"/>
                </a:lnTo>
                <a:lnTo>
                  <a:pt x="1439" y="1144"/>
                </a:lnTo>
                <a:lnTo>
                  <a:pt x="1438" y="1147"/>
                </a:lnTo>
                <a:lnTo>
                  <a:pt x="1437" y="1148"/>
                </a:lnTo>
                <a:lnTo>
                  <a:pt x="1435" y="1151"/>
                </a:lnTo>
                <a:lnTo>
                  <a:pt x="1432" y="1151"/>
                </a:lnTo>
                <a:lnTo>
                  <a:pt x="1367" y="1151"/>
                </a:lnTo>
                <a:lnTo>
                  <a:pt x="1367" y="1151"/>
                </a:lnTo>
                <a:lnTo>
                  <a:pt x="1365" y="1151"/>
                </a:lnTo>
                <a:lnTo>
                  <a:pt x="1362" y="1148"/>
                </a:lnTo>
                <a:lnTo>
                  <a:pt x="1361" y="1147"/>
                </a:lnTo>
                <a:lnTo>
                  <a:pt x="1360" y="1144"/>
                </a:lnTo>
                <a:lnTo>
                  <a:pt x="1360" y="610"/>
                </a:lnTo>
                <a:lnTo>
                  <a:pt x="1327" y="584"/>
                </a:lnTo>
                <a:lnTo>
                  <a:pt x="1327" y="584"/>
                </a:lnTo>
                <a:lnTo>
                  <a:pt x="1324" y="581"/>
                </a:lnTo>
                <a:lnTo>
                  <a:pt x="1323" y="578"/>
                </a:lnTo>
                <a:lnTo>
                  <a:pt x="1323" y="502"/>
                </a:lnTo>
                <a:lnTo>
                  <a:pt x="1173" y="502"/>
                </a:lnTo>
                <a:lnTo>
                  <a:pt x="1140" y="518"/>
                </a:lnTo>
                <a:lnTo>
                  <a:pt x="1140" y="588"/>
                </a:lnTo>
                <a:lnTo>
                  <a:pt x="1140" y="588"/>
                </a:lnTo>
                <a:lnTo>
                  <a:pt x="1140" y="592"/>
                </a:lnTo>
                <a:lnTo>
                  <a:pt x="1139" y="594"/>
                </a:lnTo>
                <a:lnTo>
                  <a:pt x="1137" y="595"/>
                </a:lnTo>
                <a:lnTo>
                  <a:pt x="1133" y="595"/>
                </a:lnTo>
                <a:lnTo>
                  <a:pt x="1094" y="595"/>
                </a:lnTo>
                <a:lnTo>
                  <a:pt x="1094" y="1061"/>
                </a:lnTo>
                <a:lnTo>
                  <a:pt x="1094" y="1061"/>
                </a:lnTo>
                <a:lnTo>
                  <a:pt x="1093" y="1063"/>
                </a:lnTo>
                <a:lnTo>
                  <a:pt x="1092" y="1065"/>
                </a:lnTo>
                <a:lnTo>
                  <a:pt x="1089" y="1067"/>
                </a:lnTo>
                <a:lnTo>
                  <a:pt x="1087" y="1068"/>
                </a:lnTo>
                <a:lnTo>
                  <a:pt x="1069" y="1068"/>
                </a:lnTo>
                <a:lnTo>
                  <a:pt x="1069" y="1068"/>
                </a:lnTo>
                <a:lnTo>
                  <a:pt x="1064" y="1067"/>
                </a:lnTo>
                <a:lnTo>
                  <a:pt x="1002" y="1020"/>
                </a:lnTo>
                <a:lnTo>
                  <a:pt x="640" y="1020"/>
                </a:lnTo>
                <a:lnTo>
                  <a:pt x="640" y="1020"/>
                </a:lnTo>
                <a:lnTo>
                  <a:pt x="638" y="1020"/>
                </a:lnTo>
                <a:lnTo>
                  <a:pt x="636" y="1019"/>
                </a:lnTo>
                <a:lnTo>
                  <a:pt x="633" y="1017"/>
                </a:lnTo>
                <a:lnTo>
                  <a:pt x="633" y="1014"/>
                </a:lnTo>
                <a:lnTo>
                  <a:pt x="633" y="974"/>
                </a:lnTo>
                <a:lnTo>
                  <a:pt x="565" y="974"/>
                </a:lnTo>
                <a:lnTo>
                  <a:pt x="565" y="974"/>
                </a:lnTo>
                <a:lnTo>
                  <a:pt x="562" y="973"/>
                </a:lnTo>
                <a:lnTo>
                  <a:pt x="561" y="972"/>
                </a:lnTo>
                <a:lnTo>
                  <a:pt x="558" y="970"/>
                </a:lnTo>
                <a:lnTo>
                  <a:pt x="558" y="967"/>
                </a:lnTo>
                <a:lnTo>
                  <a:pt x="558" y="13"/>
                </a:lnTo>
                <a:lnTo>
                  <a:pt x="7" y="13"/>
                </a:lnTo>
                <a:lnTo>
                  <a:pt x="7" y="13"/>
                </a:lnTo>
                <a:lnTo>
                  <a:pt x="5" y="13"/>
                </a:lnTo>
                <a:lnTo>
                  <a:pt x="2" y="11"/>
                </a:lnTo>
                <a:lnTo>
                  <a:pt x="0" y="10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2" y="2"/>
                </a:lnTo>
                <a:lnTo>
                  <a:pt x="5" y="1"/>
                </a:lnTo>
                <a:lnTo>
                  <a:pt x="7" y="0"/>
                </a:lnTo>
                <a:lnTo>
                  <a:pt x="565" y="0"/>
                </a:lnTo>
                <a:lnTo>
                  <a:pt x="565" y="0"/>
                </a:lnTo>
                <a:lnTo>
                  <a:pt x="568" y="1"/>
                </a:lnTo>
                <a:lnTo>
                  <a:pt x="570" y="2"/>
                </a:lnTo>
                <a:lnTo>
                  <a:pt x="571" y="4"/>
                </a:lnTo>
                <a:lnTo>
                  <a:pt x="572" y="6"/>
                </a:lnTo>
                <a:lnTo>
                  <a:pt x="572" y="961"/>
                </a:lnTo>
                <a:lnTo>
                  <a:pt x="640" y="961"/>
                </a:lnTo>
                <a:lnTo>
                  <a:pt x="640" y="961"/>
                </a:lnTo>
                <a:lnTo>
                  <a:pt x="642" y="961"/>
                </a:lnTo>
                <a:lnTo>
                  <a:pt x="645" y="963"/>
                </a:lnTo>
                <a:lnTo>
                  <a:pt x="647" y="964"/>
                </a:lnTo>
                <a:lnTo>
                  <a:pt x="647" y="967"/>
                </a:lnTo>
                <a:lnTo>
                  <a:pt x="647" y="1007"/>
                </a:lnTo>
                <a:lnTo>
                  <a:pt x="1004" y="1007"/>
                </a:lnTo>
                <a:lnTo>
                  <a:pt x="1004" y="1007"/>
                </a:lnTo>
                <a:lnTo>
                  <a:pt x="1008" y="1008"/>
                </a:lnTo>
                <a:lnTo>
                  <a:pt x="1071" y="1054"/>
                </a:lnTo>
                <a:lnTo>
                  <a:pt x="1080" y="1054"/>
                </a:lnTo>
                <a:lnTo>
                  <a:pt x="1080" y="588"/>
                </a:lnTo>
                <a:lnTo>
                  <a:pt x="1080" y="588"/>
                </a:lnTo>
                <a:lnTo>
                  <a:pt x="1080" y="586"/>
                </a:lnTo>
                <a:lnTo>
                  <a:pt x="1082" y="584"/>
                </a:lnTo>
                <a:lnTo>
                  <a:pt x="1085" y="583"/>
                </a:lnTo>
                <a:lnTo>
                  <a:pt x="1087" y="581"/>
                </a:lnTo>
                <a:lnTo>
                  <a:pt x="1126" y="581"/>
                </a:lnTo>
                <a:lnTo>
                  <a:pt x="1126" y="513"/>
                </a:lnTo>
                <a:lnTo>
                  <a:pt x="1126" y="513"/>
                </a:lnTo>
                <a:lnTo>
                  <a:pt x="1127" y="510"/>
                </a:lnTo>
                <a:lnTo>
                  <a:pt x="1131" y="508"/>
                </a:lnTo>
                <a:lnTo>
                  <a:pt x="1169" y="489"/>
                </a:lnTo>
                <a:lnTo>
                  <a:pt x="1169" y="489"/>
                </a:lnTo>
                <a:lnTo>
                  <a:pt x="1172" y="488"/>
                </a:lnTo>
                <a:lnTo>
                  <a:pt x="1330" y="488"/>
                </a:lnTo>
                <a:lnTo>
                  <a:pt x="1330" y="488"/>
                </a:lnTo>
                <a:lnTo>
                  <a:pt x="1333" y="489"/>
                </a:lnTo>
                <a:lnTo>
                  <a:pt x="1336" y="490"/>
                </a:lnTo>
                <a:lnTo>
                  <a:pt x="1337" y="493"/>
                </a:lnTo>
                <a:lnTo>
                  <a:pt x="1337" y="495"/>
                </a:lnTo>
                <a:lnTo>
                  <a:pt x="1337" y="576"/>
                </a:lnTo>
                <a:lnTo>
                  <a:pt x="1371" y="601"/>
                </a:lnTo>
                <a:lnTo>
                  <a:pt x="1371" y="601"/>
                </a:lnTo>
                <a:lnTo>
                  <a:pt x="1374" y="604"/>
                </a:lnTo>
                <a:lnTo>
                  <a:pt x="1374" y="607"/>
                </a:lnTo>
                <a:lnTo>
                  <a:pt x="1374" y="1137"/>
                </a:lnTo>
                <a:lnTo>
                  <a:pt x="1426" y="1137"/>
                </a:lnTo>
                <a:lnTo>
                  <a:pt x="1426" y="1069"/>
                </a:lnTo>
                <a:lnTo>
                  <a:pt x="1426" y="1069"/>
                </a:lnTo>
                <a:lnTo>
                  <a:pt x="1427" y="1065"/>
                </a:lnTo>
                <a:lnTo>
                  <a:pt x="1429" y="1062"/>
                </a:lnTo>
                <a:lnTo>
                  <a:pt x="1476" y="1045"/>
                </a:lnTo>
                <a:lnTo>
                  <a:pt x="1476" y="1045"/>
                </a:lnTo>
                <a:lnTo>
                  <a:pt x="1479" y="1043"/>
                </a:lnTo>
                <a:lnTo>
                  <a:pt x="1944" y="1043"/>
                </a:lnTo>
                <a:lnTo>
                  <a:pt x="1944" y="1043"/>
                </a:lnTo>
                <a:lnTo>
                  <a:pt x="1946" y="1045"/>
                </a:lnTo>
                <a:lnTo>
                  <a:pt x="1948" y="1046"/>
                </a:lnTo>
                <a:lnTo>
                  <a:pt x="1950" y="1048"/>
                </a:lnTo>
                <a:lnTo>
                  <a:pt x="1951" y="1050"/>
                </a:lnTo>
                <a:lnTo>
                  <a:pt x="1951" y="1427"/>
                </a:lnTo>
                <a:lnTo>
                  <a:pt x="1983" y="1427"/>
                </a:lnTo>
                <a:lnTo>
                  <a:pt x="1983" y="1303"/>
                </a:lnTo>
                <a:lnTo>
                  <a:pt x="1983" y="1303"/>
                </a:lnTo>
                <a:lnTo>
                  <a:pt x="1984" y="1299"/>
                </a:lnTo>
                <a:lnTo>
                  <a:pt x="1985" y="1298"/>
                </a:lnTo>
                <a:lnTo>
                  <a:pt x="1988" y="1296"/>
                </a:lnTo>
                <a:lnTo>
                  <a:pt x="1990" y="1296"/>
                </a:lnTo>
                <a:lnTo>
                  <a:pt x="2012" y="1296"/>
                </a:lnTo>
                <a:lnTo>
                  <a:pt x="2012" y="1183"/>
                </a:lnTo>
                <a:lnTo>
                  <a:pt x="2012" y="1183"/>
                </a:lnTo>
                <a:lnTo>
                  <a:pt x="2013" y="1179"/>
                </a:lnTo>
                <a:lnTo>
                  <a:pt x="2014" y="1177"/>
                </a:lnTo>
                <a:lnTo>
                  <a:pt x="2016" y="1176"/>
                </a:lnTo>
                <a:lnTo>
                  <a:pt x="2019" y="1176"/>
                </a:lnTo>
                <a:lnTo>
                  <a:pt x="2112" y="1176"/>
                </a:lnTo>
                <a:lnTo>
                  <a:pt x="2112" y="1176"/>
                </a:lnTo>
                <a:lnTo>
                  <a:pt x="2117" y="1177"/>
                </a:lnTo>
                <a:lnTo>
                  <a:pt x="2152" y="1204"/>
                </a:lnTo>
                <a:lnTo>
                  <a:pt x="2152" y="1204"/>
                </a:lnTo>
                <a:lnTo>
                  <a:pt x="2155" y="1206"/>
                </a:lnTo>
                <a:lnTo>
                  <a:pt x="2156" y="1209"/>
                </a:lnTo>
                <a:lnTo>
                  <a:pt x="2156" y="1288"/>
                </a:lnTo>
                <a:lnTo>
                  <a:pt x="2178" y="1288"/>
                </a:lnTo>
                <a:lnTo>
                  <a:pt x="2178" y="1288"/>
                </a:lnTo>
                <a:lnTo>
                  <a:pt x="2180" y="1288"/>
                </a:lnTo>
                <a:lnTo>
                  <a:pt x="2182" y="1289"/>
                </a:lnTo>
                <a:lnTo>
                  <a:pt x="2183" y="1291"/>
                </a:lnTo>
                <a:lnTo>
                  <a:pt x="2184" y="1295"/>
                </a:lnTo>
                <a:lnTo>
                  <a:pt x="2184" y="1530"/>
                </a:lnTo>
                <a:lnTo>
                  <a:pt x="2263" y="1530"/>
                </a:lnTo>
                <a:lnTo>
                  <a:pt x="2263" y="1530"/>
                </a:lnTo>
                <a:lnTo>
                  <a:pt x="2265" y="1530"/>
                </a:lnTo>
                <a:lnTo>
                  <a:pt x="2267" y="1531"/>
                </a:lnTo>
                <a:lnTo>
                  <a:pt x="2269" y="1533"/>
                </a:lnTo>
                <a:lnTo>
                  <a:pt x="2270" y="1537"/>
                </a:lnTo>
                <a:lnTo>
                  <a:pt x="2270" y="1605"/>
                </a:lnTo>
                <a:lnTo>
                  <a:pt x="2298" y="1605"/>
                </a:lnTo>
                <a:lnTo>
                  <a:pt x="2298" y="1605"/>
                </a:lnTo>
                <a:lnTo>
                  <a:pt x="2302" y="1605"/>
                </a:lnTo>
                <a:lnTo>
                  <a:pt x="2304" y="1607"/>
                </a:lnTo>
                <a:lnTo>
                  <a:pt x="2305" y="1608"/>
                </a:lnTo>
                <a:lnTo>
                  <a:pt x="2305" y="1612"/>
                </a:lnTo>
                <a:lnTo>
                  <a:pt x="2305" y="1669"/>
                </a:lnTo>
                <a:lnTo>
                  <a:pt x="2320" y="1669"/>
                </a:lnTo>
                <a:lnTo>
                  <a:pt x="2320" y="1508"/>
                </a:lnTo>
                <a:lnTo>
                  <a:pt x="2320" y="1508"/>
                </a:lnTo>
                <a:lnTo>
                  <a:pt x="2322" y="1506"/>
                </a:lnTo>
                <a:lnTo>
                  <a:pt x="2323" y="1503"/>
                </a:lnTo>
                <a:lnTo>
                  <a:pt x="2325" y="1501"/>
                </a:lnTo>
                <a:lnTo>
                  <a:pt x="2327" y="1501"/>
                </a:lnTo>
                <a:lnTo>
                  <a:pt x="2437" y="1501"/>
                </a:lnTo>
                <a:lnTo>
                  <a:pt x="2471" y="1466"/>
                </a:lnTo>
                <a:lnTo>
                  <a:pt x="2471" y="1466"/>
                </a:lnTo>
                <a:lnTo>
                  <a:pt x="2474" y="1465"/>
                </a:lnTo>
                <a:lnTo>
                  <a:pt x="2476" y="1464"/>
                </a:lnTo>
                <a:lnTo>
                  <a:pt x="2494" y="1464"/>
                </a:lnTo>
                <a:lnTo>
                  <a:pt x="2494" y="1464"/>
                </a:lnTo>
                <a:lnTo>
                  <a:pt x="2498" y="1465"/>
                </a:lnTo>
                <a:lnTo>
                  <a:pt x="2500" y="1467"/>
                </a:lnTo>
                <a:lnTo>
                  <a:pt x="2516" y="1501"/>
                </a:lnTo>
                <a:lnTo>
                  <a:pt x="2691" y="1501"/>
                </a:lnTo>
                <a:lnTo>
                  <a:pt x="2691" y="1501"/>
                </a:lnTo>
                <a:lnTo>
                  <a:pt x="2693" y="1501"/>
                </a:lnTo>
                <a:lnTo>
                  <a:pt x="2696" y="1503"/>
                </a:lnTo>
                <a:lnTo>
                  <a:pt x="2697" y="1506"/>
                </a:lnTo>
                <a:lnTo>
                  <a:pt x="2698" y="1508"/>
                </a:lnTo>
                <a:lnTo>
                  <a:pt x="2698" y="1632"/>
                </a:lnTo>
                <a:lnTo>
                  <a:pt x="2738" y="1632"/>
                </a:lnTo>
                <a:lnTo>
                  <a:pt x="2738" y="1425"/>
                </a:lnTo>
                <a:lnTo>
                  <a:pt x="2738" y="1425"/>
                </a:lnTo>
                <a:lnTo>
                  <a:pt x="2740" y="1421"/>
                </a:lnTo>
                <a:lnTo>
                  <a:pt x="2741" y="1419"/>
                </a:lnTo>
                <a:lnTo>
                  <a:pt x="2743" y="1418"/>
                </a:lnTo>
                <a:lnTo>
                  <a:pt x="2745" y="1418"/>
                </a:lnTo>
                <a:lnTo>
                  <a:pt x="2897" y="1418"/>
                </a:lnTo>
                <a:lnTo>
                  <a:pt x="2897" y="1349"/>
                </a:lnTo>
                <a:lnTo>
                  <a:pt x="2897" y="1349"/>
                </a:lnTo>
                <a:lnTo>
                  <a:pt x="2897" y="1347"/>
                </a:lnTo>
                <a:lnTo>
                  <a:pt x="2900" y="1344"/>
                </a:lnTo>
                <a:lnTo>
                  <a:pt x="2901" y="1343"/>
                </a:lnTo>
                <a:lnTo>
                  <a:pt x="2904" y="1342"/>
                </a:lnTo>
                <a:lnTo>
                  <a:pt x="3008" y="1342"/>
                </a:lnTo>
                <a:lnTo>
                  <a:pt x="3008" y="1342"/>
                </a:lnTo>
                <a:lnTo>
                  <a:pt x="3010" y="1343"/>
                </a:lnTo>
                <a:lnTo>
                  <a:pt x="3012" y="1344"/>
                </a:lnTo>
                <a:lnTo>
                  <a:pt x="3014" y="1347"/>
                </a:lnTo>
                <a:lnTo>
                  <a:pt x="3015" y="1349"/>
                </a:lnTo>
                <a:lnTo>
                  <a:pt x="3015" y="1431"/>
                </a:lnTo>
                <a:lnTo>
                  <a:pt x="3056" y="1454"/>
                </a:lnTo>
                <a:lnTo>
                  <a:pt x="3065" y="1454"/>
                </a:lnTo>
                <a:lnTo>
                  <a:pt x="3065" y="1414"/>
                </a:lnTo>
                <a:lnTo>
                  <a:pt x="3065" y="1414"/>
                </a:lnTo>
                <a:lnTo>
                  <a:pt x="3067" y="1411"/>
                </a:lnTo>
                <a:lnTo>
                  <a:pt x="3068" y="1410"/>
                </a:lnTo>
                <a:lnTo>
                  <a:pt x="3070" y="1408"/>
                </a:lnTo>
                <a:lnTo>
                  <a:pt x="3072" y="1408"/>
                </a:lnTo>
                <a:lnTo>
                  <a:pt x="3155" y="1408"/>
                </a:lnTo>
                <a:lnTo>
                  <a:pt x="3155" y="1408"/>
                </a:lnTo>
                <a:lnTo>
                  <a:pt x="3159" y="1408"/>
                </a:lnTo>
                <a:lnTo>
                  <a:pt x="3161" y="1410"/>
                </a:lnTo>
                <a:lnTo>
                  <a:pt x="3162" y="1411"/>
                </a:lnTo>
                <a:lnTo>
                  <a:pt x="3162" y="1414"/>
                </a:lnTo>
                <a:lnTo>
                  <a:pt x="3162" y="1588"/>
                </a:lnTo>
                <a:lnTo>
                  <a:pt x="3519" y="1594"/>
                </a:lnTo>
                <a:lnTo>
                  <a:pt x="3597" y="1594"/>
                </a:lnTo>
                <a:lnTo>
                  <a:pt x="3597" y="1500"/>
                </a:lnTo>
                <a:lnTo>
                  <a:pt x="3597" y="1500"/>
                </a:lnTo>
                <a:lnTo>
                  <a:pt x="3599" y="1496"/>
                </a:lnTo>
                <a:lnTo>
                  <a:pt x="3600" y="1495"/>
                </a:lnTo>
                <a:lnTo>
                  <a:pt x="3602" y="1493"/>
                </a:lnTo>
                <a:lnTo>
                  <a:pt x="3604" y="1493"/>
                </a:lnTo>
                <a:lnTo>
                  <a:pt x="3642" y="1493"/>
                </a:lnTo>
                <a:lnTo>
                  <a:pt x="3642" y="1079"/>
                </a:lnTo>
                <a:lnTo>
                  <a:pt x="3642" y="1079"/>
                </a:lnTo>
                <a:lnTo>
                  <a:pt x="3642" y="1076"/>
                </a:lnTo>
                <a:lnTo>
                  <a:pt x="3645" y="1075"/>
                </a:lnTo>
                <a:lnTo>
                  <a:pt x="3646" y="1072"/>
                </a:lnTo>
                <a:lnTo>
                  <a:pt x="3649" y="1072"/>
                </a:lnTo>
                <a:lnTo>
                  <a:pt x="3736" y="1072"/>
                </a:lnTo>
                <a:lnTo>
                  <a:pt x="3736" y="827"/>
                </a:lnTo>
                <a:lnTo>
                  <a:pt x="3736" y="827"/>
                </a:lnTo>
                <a:lnTo>
                  <a:pt x="3736" y="825"/>
                </a:lnTo>
                <a:lnTo>
                  <a:pt x="3738" y="822"/>
                </a:lnTo>
                <a:lnTo>
                  <a:pt x="3740" y="821"/>
                </a:lnTo>
                <a:lnTo>
                  <a:pt x="3743" y="820"/>
                </a:lnTo>
                <a:lnTo>
                  <a:pt x="3929" y="820"/>
                </a:lnTo>
                <a:lnTo>
                  <a:pt x="3929" y="820"/>
                </a:lnTo>
                <a:lnTo>
                  <a:pt x="3931" y="821"/>
                </a:lnTo>
                <a:lnTo>
                  <a:pt x="3934" y="822"/>
                </a:lnTo>
                <a:lnTo>
                  <a:pt x="3936" y="825"/>
                </a:lnTo>
                <a:lnTo>
                  <a:pt x="3936" y="827"/>
                </a:lnTo>
                <a:lnTo>
                  <a:pt x="3936" y="913"/>
                </a:lnTo>
                <a:lnTo>
                  <a:pt x="4033" y="913"/>
                </a:lnTo>
                <a:lnTo>
                  <a:pt x="4033" y="913"/>
                </a:lnTo>
                <a:lnTo>
                  <a:pt x="4035" y="914"/>
                </a:lnTo>
                <a:lnTo>
                  <a:pt x="4037" y="916"/>
                </a:lnTo>
                <a:lnTo>
                  <a:pt x="4040" y="918"/>
                </a:lnTo>
                <a:lnTo>
                  <a:pt x="4040" y="920"/>
                </a:lnTo>
                <a:lnTo>
                  <a:pt x="4040" y="1519"/>
                </a:lnTo>
                <a:lnTo>
                  <a:pt x="4153" y="1519"/>
                </a:lnTo>
                <a:lnTo>
                  <a:pt x="4153" y="1519"/>
                </a:lnTo>
                <a:lnTo>
                  <a:pt x="4155" y="1519"/>
                </a:lnTo>
                <a:lnTo>
                  <a:pt x="4157" y="1520"/>
                </a:lnTo>
                <a:lnTo>
                  <a:pt x="4159" y="1523"/>
                </a:lnTo>
                <a:lnTo>
                  <a:pt x="4159" y="1526"/>
                </a:lnTo>
                <a:lnTo>
                  <a:pt x="4159" y="1641"/>
                </a:lnTo>
                <a:lnTo>
                  <a:pt x="4231" y="1641"/>
                </a:lnTo>
                <a:lnTo>
                  <a:pt x="4231" y="1378"/>
                </a:lnTo>
                <a:lnTo>
                  <a:pt x="4231" y="1378"/>
                </a:lnTo>
                <a:lnTo>
                  <a:pt x="4232" y="1375"/>
                </a:lnTo>
                <a:lnTo>
                  <a:pt x="4233" y="1373"/>
                </a:lnTo>
                <a:lnTo>
                  <a:pt x="4235" y="1371"/>
                </a:lnTo>
                <a:lnTo>
                  <a:pt x="4238" y="1371"/>
                </a:lnTo>
                <a:lnTo>
                  <a:pt x="4249" y="1371"/>
                </a:lnTo>
                <a:lnTo>
                  <a:pt x="4249" y="1274"/>
                </a:lnTo>
                <a:lnTo>
                  <a:pt x="4249" y="1274"/>
                </a:lnTo>
                <a:lnTo>
                  <a:pt x="4249" y="1272"/>
                </a:lnTo>
                <a:lnTo>
                  <a:pt x="4252" y="1269"/>
                </a:lnTo>
                <a:lnTo>
                  <a:pt x="4254" y="1268"/>
                </a:lnTo>
                <a:lnTo>
                  <a:pt x="4256" y="1267"/>
                </a:lnTo>
                <a:lnTo>
                  <a:pt x="4278" y="1267"/>
                </a:lnTo>
                <a:lnTo>
                  <a:pt x="4278" y="1116"/>
                </a:lnTo>
                <a:lnTo>
                  <a:pt x="4278" y="1116"/>
                </a:lnTo>
                <a:lnTo>
                  <a:pt x="4278" y="1113"/>
                </a:lnTo>
                <a:lnTo>
                  <a:pt x="4279" y="1110"/>
                </a:lnTo>
                <a:lnTo>
                  <a:pt x="4282" y="1109"/>
                </a:lnTo>
                <a:lnTo>
                  <a:pt x="4285" y="1109"/>
                </a:lnTo>
                <a:lnTo>
                  <a:pt x="4305" y="1109"/>
                </a:lnTo>
                <a:lnTo>
                  <a:pt x="4305" y="837"/>
                </a:lnTo>
                <a:lnTo>
                  <a:pt x="4305" y="837"/>
                </a:lnTo>
                <a:lnTo>
                  <a:pt x="4305" y="835"/>
                </a:lnTo>
                <a:lnTo>
                  <a:pt x="4306" y="833"/>
                </a:lnTo>
                <a:lnTo>
                  <a:pt x="4308" y="830"/>
                </a:lnTo>
                <a:lnTo>
                  <a:pt x="4311" y="830"/>
                </a:lnTo>
                <a:lnTo>
                  <a:pt x="4324" y="830"/>
                </a:lnTo>
                <a:lnTo>
                  <a:pt x="4324" y="585"/>
                </a:lnTo>
                <a:lnTo>
                  <a:pt x="4324" y="585"/>
                </a:lnTo>
                <a:lnTo>
                  <a:pt x="4325" y="581"/>
                </a:lnTo>
                <a:lnTo>
                  <a:pt x="4328" y="579"/>
                </a:lnTo>
                <a:lnTo>
                  <a:pt x="4393" y="541"/>
                </a:lnTo>
                <a:lnTo>
                  <a:pt x="4393" y="541"/>
                </a:lnTo>
                <a:lnTo>
                  <a:pt x="4397" y="540"/>
                </a:lnTo>
                <a:lnTo>
                  <a:pt x="4400" y="541"/>
                </a:lnTo>
                <a:lnTo>
                  <a:pt x="4512" y="616"/>
                </a:lnTo>
                <a:lnTo>
                  <a:pt x="4512" y="616"/>
                </a:lnTo>
                <a:lnTo>
                  <a:pt x="4514" y="618"/>
                </a:lnTo>
                <a:lnTo>
                  <a:pt x="4515" y="622"/>
                </a:lnTo>
                <a:lnTo>
                  <a:pt x="4515" y="708"/>
                </a:lnTo>
                <a:lnTo>
                  <a:pt x="4573" y="708"/>
                </a:lnTo>
                <a:lnTo>
                  <a:pt x="4573" y="708"/>
                </a:lnTo>
                <a:lnTo>
                  <a:pt x="4575" y="709"/>
                </a:lnTo>
                <a:lnTo>
                  <a:pt x="4578" y="710"/>
                </a:lnTo>
                <a:lnTo>
                  <a:pt x="4580" y="713"/>
                </a:lnTo>
                <a:lnTo>
                  <a:pt x="4580" y="715"/>
                </a:lnTo>
                <a:lnTo>
                  <a:pt x="4580" y="802"/>
                </a:lnTo>
                <a:lnTo>
                  <a:pt x="4718" y="802"/>
                </a:lnTo>
                <a:lnTo>
                  <a:pt x="4718" y="815"/>
                </a:lnTo>
                <a:lnTo>
                  <a:pt x="4573" y="815"/>
                </a:lnTo>
                <a:lnTo>
                  <a:pt x="4573" y="815"/>
                </a:lnTo>
                <a:lnTo>
                  <a:pt x="4571" y="815"/>
                </a:lnTo>
                <a:lnTo>
                  <a:pt x="4568" y="813"/>
                </a:lnTo>
                <a:lnTo>
                  <a:pt x="4566" y="812"/>
                </a:lnTo>
                <a:lnTo>
                  <a:pt x="4566" y="808"/>
                </a:lnTo>
                <a:lnTo>
                  <a:pt x="4566" y="722"/>
                </a:lnTo>
                <a:lnTo>
                  <a:pt x="4508" y="722"/>
                </a:lnTo>
                <a:lnTo>
                  <a:pt x="4508" y="722"/>
                </a:lnTo>
                <a:lnTo>
                  <a:pt x="4505" y="722"/>
                </a:lnTo>
                <a:lnTo>
                  <a:pt x="4503" y="720"/>
                </a:lnTo>
                <a:lnTo>
                  <a:pt x="4501" y="719"/>
                </a:lnTo>
                <a:lnTo>
                  <a:pt x="4501" y="715"/>
                </a:lnTo>
                <a:lnTo>
                  <a:pt x="4501" y="625"/>
                </a:lnTo>
                <a:lnTo>
                  <a:pt x="4396" y="555"/>
                </a:lnTo>
                <a:lnTo>
                  <a:pt x="4338" y="590"/>
                </a:lnTo>
                <a:lnTo>
                  <a:pt x="4338" y="837"/>
                </a:lnTo>
                <a:lnTo>
                  <a:pt x="4338" y="837"/>
                </a:lnTo>
                <a:lnTo>
                  <a:pt x="4338" y="840"/>
                </a:lnTo>
                <a:lnTo>
                  <a:pt x="4336" y="842"/>
                </a:lnTo>
                <a:lnTo>
                  <a:pt x="4335" y="843"/>
                </a:lnTo>
                <a:lnTo>
                  <a:pt x="4331" y="844"/>
                </a:lnTo>
                <a:lnTo>
                  <a:pt x="4318" y="844"/>
                </a:lnTo>
                <a:lnTo>
                  <a:pt x="4318" y="1116"/>
                </a:lnTo>
                <a:lnTo>
                  <a:pt x="4318" y="1116"/>
                </a:lnTo>
                <a:lnTo>
                  <a:pt x="4317" y="1118"/>
                </a:lnTo>
                <a:lnTo>
                  <a:pt x="4316" y="1121"/>
                </a:lnTo>
                <a:lnTo>
                  <a:pt x="4314" y="1122"/>
                </a:lnTo>
                <a:lnTo>
                  <a:pt x="4311" y="1123"/>
                </a:lnTo>
                <a:lnTo>
                  <a:pt x="4292" y="1123"/>
                </a:lnTo>
                <a:lnTo>
                  <a:pt x="4292" y="1274"/>
                </a:lnTo>
                <a:lnTo>
                  <a:pt x="4292" y="1274"/>
                </a:lnTo>
                <a:lnTo>
                  <a:pt x="4291" y="1276"/>
                </a:lnTo>
                <a:lnTo>
                  <a:pt x="4290" y="1279"/>
                </a:lnTo>
                <a:lnTo>
                  <a:pt x="4287" y="1281"/>
                </a:lnTo>
                <a:lnTo>
                  <a:pt x="4285" y="1281"/>
                </a:lnTo>
                <a:lnTo>
                  <a:pt x="4263" y="1281"/>
                </a:lnTo>
                <a:lnTo>
                  <a:pt x="4263" y="1378"/>
                </a:lnTo>
                <a:lnTo>
                  <a:pt x="4263" y="1378"/>
                </a:lnTo>
                <a:lnTo>
                  <a:pt x="4262" y="1380"/>
                </a:lnTo>
                <a:lnTo>
                  <a:pt x="4261" y="1382"/>
                </a:lnTo>
                <a:lnTo>
                  <a:pt x="4259" y="1385"/>
                </a:lnTo>
                <a:lnTo>
                  <a:pt x="4256" y="1385"/>
                </a:lnTo>
                <a:lnTo>
                  <a:pt x="4245" y="1385"/>
                </a:lnTo>
                <a:lnTo>
                  <a:pt x="4245" y="1648"/>
                </a:lnTo>
                <a:lnTo>
                  <a:pt x="4245" y="1648"/>
                </a:lnTo>
                <a:lnTo>
                  <a:pt x="4245" y="1651"/>
                </a:lnTo>
                <a:lnTo>
                  <a:pt x="4242" y="1653"/>
                </a:lnTo>
                <a:lnTo>
                  <a:pt x="4240" y="1654"/>
                </a:lnTo>
                <a:lnTo>
                  <a:pt x="4238" y="1655"/>
                </a:lnTo>
                <a:lnTo>
                  <a:pt x="4153" y="1655"/>
                </a:lnTo>
                <a:lnTo>
                  <a:pt x="4153" y="1655"/>
                </a:lnTo>
                <a:lnTo>
                  <a:pt x="4150" y="1654"/>
                </a:lnTo>
                <a:lnTo>
                  <a:pt x="4148" y="1653"/>
                </a:lnTo>
                <a:lnTo>
                  <a:pt x="4147" y="1651"/>
                </a:lnTo>
                <a:lnTo>
                  <a:pt x="4146" y="1648"/>
                </a:lnTo>
                <a:lnTo>
                  <a:pt x="4146" y="1533"/>
                </a:lnTo>
                <a:lnTo>
                  <a:pt x="4033" y="1533"/>
                </a:lnTo>
                <a:lnTo>
                  <a:pt x="4033" y="1533"/>
                </a:lnTo>
                <a:lnTo>
                  <a:pt x="4030" y="1532"/>
                </a:lnTo>
                <a:lnTo>
                  <a:pt x="4028" y="1531"/>
                </a:lnTo>
                <a:lnTo>
                  <a:pt x="4027" y="1529"/>
                </a:lnTo>
                <a:lnTo>
                  <a:pt x="4026" y="1526"/>
                </a:lnTo>
                <a:lnTo>
                  <a:pt x="4026" y="927"/>
                </a:lnTo>
                <a:lnTo>
                  <a:pt x="3929" y="927"/>
                </a:lnTo>
                <a:lnTo>
                  <a:pt x="3929" y="927"/>
                </a:lnTo>
                <a:lnTo>
                  <a:pt x="3927" y="927"/>
                </a:lnTo>
                <a:lnTo>
                  <a:pt x="3925" y="925"/>
                </a:lnTo>
                <a:lnTo>
                  <a:pt x="3923" y="924"/>
                </a:lnTo>
                <a:lnTo>
                  <a:pt x="3922" y="920"/>
                </a:lnTo>
                <a:lnTo>
                  <a:pt x="3922" y="834"/>
                </a:lnTo>
                <a:lnTo>
                  <a:pt x="3750" y="834"/>
                </a:lnTo>
                <a:lnTo>
                  <a:pt x="3750" y="1079"/>
                </a:lnTo>
                <a:lnTo>
                  <a:pt x="3750" y="1079"/>
                </a:lnTo>
                <a:lnTo>
                  <a:pt x="3748" y="1082"/>
                </a:lnTo>
                <a:lnTo>
                  <a:pt x="3747" y="1084"/>
                </a:lnTo>
                <a:lnTo>
                  <a:pt x="3745" y="1085"/>
                </a:lnTo>
                <a:lnTo>
                  <a:pt x="3743" y="1086"/>
                </a:lnTo>
                <a:lnTo>
                  <a:pt x="3656" y="1086"/>
                </a:lnTo>
                <a:lnTo>
                  <a:pt x="3656" y="1500"/>
                </a:lnTo>
                <a:lnTo>
                  <a:pt x="3656" y="1500"/>
                </a:lnTo>
                <a:lnTo>
                  <a:pt x="3655" y="1502"/>
                </a:lnTo>
                <a:lnTo>
                  <a:pt x="3654" y="1504"/>
                </a:lnTo>
                <a:lnTo>
                  <a:pt x="3652" y="1506"/>
                </a:lnTo>
                <a:lnTo>
                  <a:pt x="3649" y="1507"/>
                </a:lnTo>
                <a:lnTo>
                  <a:pt x="3611" y="1507"/>
                </a:lnTo>
                <a:lnTo>
                  <a:pt x="3611" y="1601"/>
                </a:lnTo>
                <a:lnTo>
                  <a:pt x="3611" y="1601"/>
                </a:lnTo>
                <a:lnTo>
                  <a:pt x="3611" y="1603"/>
                </a:lnTo>
                <a:lnTo>
                  <a:pt x="3609" y="1606"/>
                </a:lnTo>
                <a:lnTo>
                  <a:pt x="3607" y="1607"/>
                </a:lnTo>
                <a:lnTo>
                  <a:pt x="3604" y="1608"/>
                </a:lnTo>
                <a:lnTo>
                  <a:pt x="3519" y="1608"/>
                </a:lnTo>
                <a:lnTo>
                  <a:pt x="3155" y="1602"/>
                </a:lnTo>
                <a:lnTo>
                  <a:pt x="3155" y="1602"/>
                </a:lnTo>
                <a:lnTo>
                  <a:pt x="3153" y="1601"/>
                </a:lnTo>
                <a:lnTo>
                  <a:pt x="3151" y="1600"/>
                </a:lnTo>
                <a:lnTo>
                  <a:pt x="3150" y="1598"/>
                </a:lnTo>
                <a:lnTo>
                  <a:pt x="3148" y="1595"/>
                </a:lnTo>
                <a:lnTo>
                  <a:pt x="3148" y="1421"/>
                </a:lnTo>
                <a:lnTo>
                  <a:pt x="3079" y="1421"/>
                </a:lnTo>
                <a:lnTo>
                  <a:pt x="3079" y="1461"/>
                </a:lnTo>
                <a:lnTo>
                  <a:pt x="3079" y="1461"/>
                </a:lnTo>
                <a:lnTo>
                  <a:pt x="3079" y="1464"/>
                </a:lnTo>
                <a:lnTo>
                  <a:pt x="3077" y="1466"/>
                </a:lnTo>
                <a:lnTo>
                  <a:pt x="3075" y="1467"/>
                </a:lnTo>
                <a:lnTo>
                  <a:pt x="3072" y="1467"/>
                </a:lnTo>
                <a:lnTo>
                  <a:pt x="3054" y="1467"/>
                </a:lnTo>
                <a:lnTo>
                  <a:pt x="3054" y="1467"/>
                </a:lnTo>
                <a:lnTo>
                  <a:pt x="3050" y="1467"/>
                </a:lnTo>
                <a:lnTo>
                  <a:pt x="3004" y="1441"/>
                </a:lnTo>
                <a:lnTo>
                  <a:pt x="3004" y="1441"/>
                </a:lnTo>
                <a:lnTo>
                  <a:pt x="3001" y="1438"/>
                </a:lnTo>
                <a:lnTo>
                  <a:pt x="3001" y="1434"/>
                </a:lnTo>
                <a:lnTo>
                  <a:pt x="3001" y="1356"/>
                </a:lnTo>
                <a:lnTo>
                  <a:pt x="2911" y="1356"/>
                </a:lnTo>
                <a:lnTo>
                  <a:pt x="2911" y="1425"/>
                </a:lnTo>
                <a:lnTo>
                  <a:pt x="2911" y="1425"/>
                </a:lnTo>
                <a:lnTo>
                  <a:pt x="2910" y="1427"/>
                </a:lnTo>
                <a:lnTo>
                  <a:pt x="2909" y="1429"/>
                </a:lnTo>
                <a:lnTo>
                  <a:pt x="2907" y="1431"/>
                </a:lnTo>
                <a:lnTo>
                  <a:pt x="2904" y="1432"/>
                </a:lnTo>
                <a:lnTo>
                  <a:pt x="2752" y="1432"/>
                </a:lnTo>
                <a:lnTo>
                  <a:pt x="2752" y="1639"/>
                </a:lnTo>
                <a:lnTo>
                  <a:pt x="2752" y="1639"/>
                </a:lnTo>
                <a:lnTo>
                  <a:pt x="2752" y="1643"/>
                </a:lnTo>
                <a:lnTo>
                  <a:pt x="2751" y="1645"/>
                </a:lnTo>
                <a:lnTo>
                  <a:pt x="2749" y="1646"/>
                </a:lnTo>
                <a:lnTo>
                  <a:pt x="2745" y="1646"/>
                </a:lnTo>
                <a:lnTo>
                  <a:pt x="2691" y="1646"/>
                </a:lnTo>
                <a:lnTo>
                  <a:pt x="2691" y="1646"/>
                </a:lnTo>
                <a:lnTo>
                  <a:pt x="2688" y="1646"/>
                </a:lnTo>
                <a:lnTo>
                  <a:pt x="2685" y="1645"/>
                </a:lnTo>
                <a:lnTo>
                  <a:pt x="2684" y="1643"/>
                </a:lnTo>
                <a:lnTo>
                  <a:pt x="2684" y="1639"/>
                </a:lnTo>
                <a:lnTo>
                  <a:pt x="2684" y="1515"/>
                </a:lnTo>
                <a:lnTo>
                  <a:pt x="2513" y="1515"/>
                </a:lnTo>
                <a:lnTo>
                  <a:pt x="2513" y="1515"/>
                </a:lnTo>
                <a:lnTo>
                  <a:pt x="2508" y="1514"/>
                </a:lnTo>
                <a:lnTo>
                  <a:pt x="2506" y="1511"/>
                </a:lnTo>
                <a:lnTo>
                  <a:pt x="2490" y="1478"/>
                </a:lnTo>
                <a:lnTo>
                  <a:pt x="2478" y="1478"/>
                </a:lnTo>
                <a:lnTo>
                  <a:pt x="2444" y="1512"/>
                </a:lnTo>
                <a:lnTo>
                  <a:pt x="2444" y="1512"/>
                </a:lnTo>
                <a:lnTo>
                  <a:pt x="2441" y="1514"/>
                </a:lnTo>
                <a:lnTo>
                  <a:pt x="2439" y="1515"/>
                </a:lnTo>
                <a:lnTo>
                  <a:pt x="2334" y="1515"/>
                </a:lnTo>
                <a:lnTo>
                  <a:pt x="2334" y="1676"/>
                </a:lnTo>
                <a:lnTo>
                  <a:pt x="2334" y="1676"/>
                </a:lnTo>
                <a:lnTo>
                  <a:pt x="2334" y="1679"/>
                </a:lnTo>
                <a:lnTo>
                  <a:pt x="2332" y="1681"/>
                </a:lnTo>
                <a:lnTo>
                  <a:pt x="2330" y="1683"/>
                </a:lnTo>
                <a:lnTo>
                  <a:pt x="2327" y="1683"/>
                </a:lnTo>
                <a:lnTo>
                  <a:pt x="2327" y="1683"/>
                </a:lnTo>
                <a:close/>
              </a:path>
            </a:pathLst>
          </a:cu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4" name="Rectangle 175">
            <a:extLst>
              <a:ext uri="{FF2B5EF4-FFF2-40B4-BE49-F238E27FC236}">
                <a16:creationId xmlns:a16="http://schemas.microsoft.com/office/drawing/2014/main" id="{76E3D30A-187E-447E-B953-A955D7ABDB2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588" y="3987801"/>
            <a:ext cx="9140825" cy="28575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8100392" y="5020022"/>
            <a:ext cx="1043608" cy="123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966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8847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/>
          <p:nvPr userDrawn="1"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" name="Rechteck 10"/>
          <p:cNvSpPr/>
          <p:nvPr userDrawn="1"/>
        </p:nvSpPr>
        <p:spPr>
          <a:xfrm>
            <a:off x="170784" y="720368"/>
            <a:ext cx="8623873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 userDrawn="1"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#04 </a:t>
            </a:r>
            <a:r>
              <a:rPr lang="de-DE" sz="2100" b="1" spc="225" dirty="0">
                <a:latin typeface="Century Gothic" panose="020B0502020202020204" pitchFamily="34" charset="0"/>
              </a:rPr>
              <a:t>Crawling &amp; Database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5" name="Ellipse 2"/>
          <p:cNvSpPr/>
          <p:nvPr userDrawn="1"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40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04E39-5D12-4114-B189-505ACFCBE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A3B951-F796-4939-8F22-104EFDB3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10F416-7217-495C-82C6-6EEDD9FC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1DD5-C392-4F27-924F-6497F3022A93}" type="datetimeFigureOut">
              <a:rPr lang="ko-KR" altLang="en-US" smtClean="0"/>
              <a:t>2020-11-10(Tue)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BCA49E-DA99-4F14-8BCF-689665A5F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2E9A1A-96B1-4750-8A41-B7E3695C0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5E00C-709B-48AB-AC5A-2595C55E4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08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060E228-D511-4D6D-AA0E-2047132E2F04}" type="datetime1">
              <a:rPr lang="en-US" altLang="ko-KR" smtClean="0"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89" r:id="rId2"/>
    <p:sldLayoutId id="2147483690" r:id="rId3"/>
    <p:sldLayoutId id="2147483692" r:id="rId4"/>
    <p:sldLayoutId id="2147483693" r:id="rId5"/>
    <p:sldLayoutId id="2147483694" r:id="rId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microsoft.com/office/2007/relationships/hdphoto" Target="../media/hdphoto1.wdp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192.168.0.49:5000/" TargetMode="Externa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2.png"/><Relationship Id="rId4" Type="http://schemas.openxmlformats.org/officeDocument/2006/relationships/image" Target="../media/image17.emf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4" name="Textfeld 7"/>
          <p:cNvSpPr txBox="1"/>
          <p:nvPr/>
        </p:nvSpPr>
        <p:spPr>
          <a:xfrm>
            <a:off x="320128" y="4739457"/>
            <a:ext cx="245167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25" b="1" dirty="0">
                <a:latin typeface="Century Gothic" panose="020B0502020202020204" pitchFamily="34" charset="0"/>
              </a:rPr>
              <a:t>junhyeon-Juhyeon-Minji-Sohee</a:t>
            </a:r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1950666"/>
            <a:ext cx="219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A.E.I.O.U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507534" y="2475642"/>
            <a:ext cx="21957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300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Solution</a:t>
            </a:r>
          </a:p>
        </p:txBody>
      </p:sp>
      <p:sp>
        <p:nvSpPr>
          <p:cNvPr id="11" name="Textfeld 7"/>
          <p:cNvSpPr txBox="1"/>
          <p:nvPr/>
        </p:nvSpPr>
        <p:spPr>
          <a:xfrm>
            <a:off x="7812360" y="232010"/>
            <a:ext cx="12961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By Team ; Vision</a:t>
            </a:r>
          </a:p>
        </p:txBody>
      </p:sp>
    </p:spTree>
    <p:extLst>
      <p:ext uri="{BB962C8B-B14F-4D97-AF65-F5344CB8AC3E}">
        <p14:creationId xmlns:p14="http://schemas.microsoft.com/office/powerpoint/2010/main" val="42243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4" name="그룹 43"/>
          <p:cNvGrpSpPr/>
          <p:nvPr/>
        </p:nvGrpSpPr>
        <p:grpSpPr>
          <a:xfrm>
            <a:off x="1192414" y="-20538"/>
            <a:ext cx="6906494" cy="4438726"/>
            <a:chOff x="1192414" y="-20538"/>
            <a:chExt cx="6906494" cy="4438726"/>
          </a:xfrm>
        </p:grpSpPr>
        <p:grpSp>
          <p:nvGrpSpPr>
            <p:cNvPr id="45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20072" y="2055931"/>
              <a:ext cx="2791796" cy="1175493"/>
              <a:chOff x="2132906" y="2491604"/>
              <a:chExt cx="3630220" cy="1430637"/>
            </a:xfrm>
          </p:grpSpPr>
          <p:sp>
            <p:nvSpPr>
              <p:cNvPr id="63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4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46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759947"/>
              <a:ext cx="2791796" cy="1175493"/>
              <a:chOff x="2132906" y="2491604"/>
              <a:chExt cx="3630220" cy="1430637"/>
            </a:xfrm>
          </p:grpSpPr>
          <p:sp>
            <p:nvSpPr>
              <p:cNvPr id="61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2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47" name="Прямая соединительная линия 13"/>
            <p:cNvCxnSpPr>
              <a:cxnSpLocks/>
              <a:stCxn id="30" idx="0"/>
              <a:endCxn id="49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49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0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92414" y="3242695"/>
              <a:ext cx="2791796" cy="1175493"/>
              <a:chOff x="2132906" y="2491604"/>
              <a:chExt cx="3630220" cy="1430637"/>
            </a:xfrm>
          </p:grpSpPr>
          <p:sp>
            <p:nvSpPr>
              <p:cNvPr id="5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489293" y="1054467"/>
              <a:ext cx="2198038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</a:t>
              </a:r>
              <a:r>
                <a:rPr lang="ko-KR" altLang="en-US" sz="2000" b="1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</a:t>
              </a:r>
              <a:r>
                <a:rPr lang="ko-KR" altLang="en-US" sz="16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389512" y="1130039"/>
              <a:ext cx="2709396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전기 차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증가량과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이용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Groupby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로 지역별 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262874" y="2362819"/>
              <a:ext cx="2706190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충전기 </a:t>
              </a:r>
              <a:r>
                <a:rPr lang="ko-KR" altLang="en-US" sz="20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수요량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파악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315367" y="2423984"/>
              <a:ext cx="2962671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전국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17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개 도시의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충전량으로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미래에 필요한</a:t>
              </a:r>
              <a:endParaRPr lang="en-US" altLang="ko-KR" sz="110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충전기 수량 파악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53789" y="3577176"/>
              <a:ext cx="1669047" cy="506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5687671" y="3739496"/>
              <a:ext cx="1593706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내용을 확인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시각화를 위한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7787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#06-1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298027" y="3795886"/>
            <a:ext cx="7234413" cy="1152128"/>
            <a:chOff x="1137961" y="2265936"/>
            <a:chExt cx="7234413" cy="1601958"/>
          </a:xfrm>
        </p:grpSpPr>
        <p:grpSp>
          <p:nvGrpSpPr>
            <p:cNvPr id="36" name="그룹 35"/>
            <p:cNvGrpSpPr/>
            <p:nvPr/>
          </p:nvGrpSpPr>
          <p:grpSpPr>
            <a:xfrm>
              <a:off x="1137961" y="2265936"/>
              <a:ext cx="6997861" cy="1601958"/>
              <a:chOff x="777921" y="1419622"/>
              <a:chExt cx="6997861" cy="1601958"/>
            </a:xfrm>
          </p:grpSpPr>
          <p:cxnSp>
            <p:nvCxnSpPr>
              <p:cNvPr id="38" name="직선 화살표 연결선 37"/>
              <p:cNvCxnSpPr/>
              <p:nvPr/>
            </p:nvCxnSpPr>
            <p:spPr>
              <a:xfrm>
                <a:off x="6821963" y="2571750"/>
                <a:ext cx="518440" cy="3033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오각형 38"/>
              <p:cNvSpPr/>
              <p:nvPr/>
            </p:nvSpPr>
            <p:spPr>
              <a:xfrm>
                <a:off x="777921" y="1638237"/>
                <a:ext cx="1396245" cy="1383343"/>
              </a:xfrm>
              <a:prstGeom prst="homePlate">
                <a:avLst>
                  <a:gd name="adj" fmla="val 270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10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월 전기차 데이터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83542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</p:txBody>
          </p:sp>
          <p:sp>
            <p:nvSpPr>
              <p:cNvPr id="41" name="갈매기형 수장 40"/>
              <p:cNvSpPr/>
              <p:nvPr/>
            </p:nvSpPr>
            <p:spPr>
              <a:xfrm>
                <a:off x="3941643" y="1636271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미래에 필요한 지역별 충전기 수</a:t>
                </a:r>
                <a:endParaRPr lang="en-US" altLang="ko-KR" sz="11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211960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Calculation</a:t>
                </a:r>
              </a:p>
            </p:txBody>
          </p:sp>
          <p:sp>
            <p:nvSpPr>
              <p:cNvPr id="43" name="갈매기형 수장 42"/>
              <p:cNvSpPr/>
              <p:nvPr/>
            </p:nvSpPr>
            <p:spPr>
              <a:xfrm>
                <a:off x="5831566" y="1635646"/>
                <a:ext cx="1944216" cy="1382718"/>
              </a:xfrm>
              <a:prstGeom prst="chevron">
                <a:avLst>
                  <a:gd name="adj" fmla="val 27981"/>
                </a:avLst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</a:t>
                </a:r>
                <a:endParaRPr lang="en-US" altLang="ko-KR" sz="11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추가 설치</a:t>
                </a:r>
                <a:endParaRPr lang="en-US" altLang="ko-KR" sz="1100" dirty="0" smtClean="0">
                  <a:solidFill>
                    <a:schemeClr val="tx1">
                      <a:lumMod val="60000"/>
                      <a:lumOff val="4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 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표시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444208" y="14196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Map</a:t>
                </a:r>
              </a:p>
            </p:txBody>
          </p:sp>
          <p:sp>
            <p:nvSpPr>
              <p:cNvPr id="45" name="갈매기형 수장 44"/>
              <p:cNvSpPr/>
              <p:nvPr/>
            </p:nvSpPr>
            <p:spPr>
              <a:xfrm>
                <a:off x="2069639" y="1636271"/>
                <a:ext cx="1944216" cy="1382718"/>
              </a:xfrm>
              <a:prstGeom prst="chevron">
                <a:avLst>
                  <a:gd name="adj" fmla="val 28792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미래 예측된 </a:t>
                </a:r>
                <a:r>
                  <a: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2021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년 전기차 </a:t>
                </a:r>
                <a:r>
                  <a:rPr lang="ko-KR" altLang="en-US" sz="1100" dirty="0" err="1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증가량</a:t>
                </a:r>
                <a:r>
                  <a:rPr lang="ko-KR" altLang="en-US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 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483768" y="1433022"/>
                <a:ext cx="1224136" cy="4279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Compare</a:t>
                </a:r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7828409" y="2485175"/>
              <a:ext cx="543965" cy="1382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아래쪽 화살표 46"/>
          <p:cNvSpPr/>
          <p:nvPr/>
        </p:nvSpPr>
        <p:spPr>
          <a:xfrm rot="16200000">
            <a:off x="4380578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755576" y="411510"/>
            <a:ext cx="3296318" cy="3384376"/>
            <a:chOff x="467544" y="411510"/>
            <a:chExt cx="3296318" cy="3384376"/>
          </a:xfrm>
        </p:grpSpPr>
        <p:grpSp>
          <p:nvGrpSpPr>
            <p:cNvPr id="8" name="그룹 7"/>
            <p:cNvGrpSpPr/>
            <p:nvPr/>
          </p:nvGrpSpPr>
          <p:grpSpPr>
            <a:xfrm>
              <a:off x="467544" y="411510"/>
              <a:ext cx="3296318" cy="3384376"/>
              <a:chOff x="1059658" y="339502"/>
              <a:chExt cx="3296318" cy="3384376"/>
            </a:xfrm>
          </p:grpSpPr>
          <p:sp>
            <p:nvSpPr>
              <p:cNvPr id="33" name="사각형: 둥근 모서리 19">
                <a:extLst>
                  <a:ext uri="{FF2B5EF4-FFF2-40B4-BE49-F238E27FC236}">
                    <a16:creationId xmlns:a16="http://schemas.microsoft.com/office/drawing/2014/main" id="{C7840BF7-CF56-46A4-962C-FB477FF18FAC}"/>
                  </a:ext>
                </a:extLst>
              </p:cNvPr>
              <p:cNvSpPr/>
              <p:nvPr/>
            </p:nvSpPr>
            <p:spPr>
              <a:xfrm>
                <a:off x="1059658" y="555527"/>
                <a:ext cx="3296318" cy="31683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" name="그룹 6"/>
              <p:cNvGrpSpPr/>
              <p:nvPr/>
            </p:nvGrpSpPr>
            <p:grpSpPr>
              <a:xfrm>
                <a:off x="1259632" y="339502"/>
                <a:ext cx="2952328" cy="2808312"/>
                <a:chOff x="1259632" y="339502"/>
                <a:chExt cx="2952328" cy="2808312"/>
              </a:xfrm>
            </p:grpSpPr>
            <p:grpSp>
              <p:nvGrpSpPr>
                <p:cNvPr id="5" name="그룹 4"/>
                <p:cNvGrpSpPr/>
                <p:nvPr/>
              </p:nvGrpSpPr>
              <p:grpSpPr>
                <a:xfrm>
                  <a:off x="1259632" y="1131590"/>
                  <a:ext cx="2952328" cy="2016224"/>
                  <a:chOff x="1259632" y="1294513"/>
                  <a:chExt cx="2952328" cy="2016224"/>
                </a:xfrm>
              </p:grpSpPr>
              <p:pic>
                <p:nvPicPr>
                  <p:cNvPr id="3" name="그림 2"/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339" t="9569" r="20683" b="5776"/>
                  <a:stretch/>
                </p:blipFill>
                <p:spPr>
                  <a:xfrm>
                    <a:off x="1259632" y="1491630"/>
                    <a:ext cx="1169399" cy="1169400"/>
                  </a:xfrm>
                  <a:prstGeom prst="rect">
                    <a:avLst/>
                  </a:prstGeom>
                </p:spPr>
              </p:pic>
              <p:pic>
                <p:nvPicPr>
                  <p:cNvPr id="4" name="그림 3"/>
                  <p:cNvPicPr>
                    <a:picLocks noChangeAspect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4892" t="11085" r="23029" b="8580"/>
                  <a:stretch/>
                </p:blipFill>
                <p:spPr>
                  <a:xfrm>
                    <a:off x="2799842" y="1303648"/>
                    <a:ext cx="1412118" cy="1412118"/>
                  </a:xfrm>
                  <a:prstGeom prst="rect">
                    <a:avLst/>
                  </a:prstGeom>
                </p:spPr>
              </p:pic>
              <p:pic>
                <p:nvPicPr>
                  <p:cNvPr id="67" name="그림 66"/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64957" y="2355726"/>
                    <a:ext cx="2058997" cy="955011"/>
                  </a:xfrm>
                  <a:prstGeom prst="rect">
                    <a:avLst/>
                  </a:prstGeom>
                </p:spPr>
              </p:pic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036362" y="1366521"/>
                    <a:ext cx="96751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44%</a:t>
                    </a:r>
                    <a:r>
                      <a:rPr lang="ko-KR" altLang="en-US" sz="1400" b="1" dirty="0">
                        <a:solidFill>
                          <a:srgbClr val="FF0000"/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rPr>
                      <a:t>증가</a:t>
                    </a:r>
                  </a:p>
                </p:txBody>
              </p:sp>
              <p:sp>
                <p:nvSpPr>
                  <p:cNvPr id="65" name="아래쪽 화살표 64"/>
                  <p:cNvSpPr/>
                  <p:nvPr/>
                </p:nvSpPr>
                <p:spPr>
                  <a:xfrm rot="10800000">
                    <a:off x="2859858" y="1294513"/>
                    <a:ext cx="220536" cy="333481"/>
                  </a:xfrm>
                  <a:prstGeom prst="downArrow">
                    <a:avLst>
                      <a:gd name="adj1" fmla="val 41310"/>
                      <a:gd name="adj2" fmla="val 50000"/>
                    </a:avLst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1856450" y="339502"/>
                  <a:ext cx="1579472" cy="33855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dirty="0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전기차 </a:t>
                  </a:r>
                  <a:r>
                    <a:rPr lang="ko-KR" altLang="en-US" sz="1600" dirty="0" err="1">
                      <a:solidFill>
                        <a:schemeClr val="accent4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증가량</a:t>
                  </a:r>
                  <a:endParaRPr lang="ko-KR" altLang="en-US" sz="1600" dirty="0">
                    <a:solidFill>
                      <a:schemeClr val="accent4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683568" y="1059582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339752" y="915566"/>
              <a:ext cx="10640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2021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년 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월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004048" y="411510"/>
            <a:ext cx="3312368" cy="3434898"/>
            <a:chOff x="5220072" y="320865"/>
            <a:chExt cx="3312368" cy="3434898"/>
          </a:xfrm>
        </p:grpSpPr>
        <p:sp>
          <p:nvSpPr>
            <p:cNvPr id="48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5220072" y="555527"/>
              <a:ext cx="3312368" cy="32002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5944056" y="320865"/>
              <a:ext cx="2003622" cy="33855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4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accent4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추가 설치</a:t>
              </a: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4"/>
          <a:stretch/>
        </p:blipFill>
        <p:spPr>
          <a:xfrm>
            <a:off x="5580112" y="790111"/>
            <a:ext cx="2270211" cy="298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2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#05-2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66" name="그룹 65"/>
          <p:cNvGrpSpPr/>
          <p:nvPr/>
        </p:nvGrpSpPr>
        <p:grpSpPr>
          <a:xfrm>
            <a:off x="941895" y="715307"/>
            <a:ext cx="7197916" cy="4428193"/>
            <a:chOff x="941895" y="715307"/>
            <a:chExt cx="7197916" cy="4428193"/>
          </a:xfrm>
        </p:grpSpPr>
        <p:grpSp>
          <p:nvGrpSpPr>
            <p:cNvPr id="67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68990" y="3232035"/>
              <a:ext cx="2791796" cy="1175493"/>
              <a:chOff x="2132906" y="2491604"/>
              <a:chExt cx="3630220" cy="1430637"/>
            </a:xfrm>
          </p:grpSpPr>
          <p:sp>
            <p:nvSpPr>
              <p:cNvPr id="79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80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68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073017" y="1707654"/>
              <a:ext cx="2791796" cy="1175493"/>
              <a:chOff x="2132906" y="2491604"/>
              <a:chExt cx="3630220" cy="1430637"/>
            </a:xfrm>
          </p:grpSpPr>
          <p:sp>
            <p:nvSpPr>
              <p:cNvPr id="77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78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69" name="Прямая соединительная линия 16"/>
            <p:cNvCxnSpPr>
              <a:cxnSpLocks/>
              <a:stCxn id="71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1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2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충전 가능 충전소 추천</a:t>
              </a:r>
              <a:endParaRPr lang="en-US" sz="2800" b="1" dirty="0">
                <a:solidFill>
                  <a:srgbClr val="A1D469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205588" y="2014542"/>
              <a:ext cx="2526653" cy="553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 사용 </a:t>
              </a:r>
              <a:r>
                <a:rPr lang="ko-KR" altLang="en-US" sz="20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현황</a:t>
              </a:r>
              <a:r>
                <a:rPr lang="ko-KR" altLang="en-US" sz="16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</a:t>
              </a: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5430415" y="2067462"/>
              <a:ext cx="2709396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시간을 기준으로 충전 이력을 추출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지역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날짜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요일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사용 유무로 정리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5525795" y="3562615"/>
              <a:ext cx="2278188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추출한 데이터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41895" y="3612974"/>
              <a:ext cx="3082895" cy="4770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5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전처리를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통해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종속 변수는 충전기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),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날짜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), </a:t>
              </a:r>
              <a:endParaRPr lang="en-US" altLang="ko-KR" sz="105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요일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0-6),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시간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</a:t>
              </a:r>
              <a:r>
                <a:rPr lang="en-US" altLang="ko-KR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int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0-23)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사용하였다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.</a:t>
              </a:r>
              <a:endParaRPr lang="ko-KR" altLang="en-US" sz="105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1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9" name="Rectangle 38"/>
          <p:cNvSpPr/>
          <p:nvPr/>
        </p:nvSpPr>
        <p:spPr>
          <a:xfrm>
            <a:off x="8460432" y="4659982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-20538"/>
            <a:ext cx="8064896" cy="482453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49" name="그룹 48"/>
          <p:cNvGrpSpPr/>
          <p:nvPr/>
        </p:nvGrpSpPr>
        <p:grpSpPr>
          <a:xfrm>
            <a:off x="1030998" y="-20538"/>
            <a:ext cx="7286523" cy="4567474"/>
            <a:chOff x="1030998" y="-20538"/>
            <a:chExt cx="7286523" cy="4567474"/>
          </a:xfrm>
        </p:grpSpPr>
        <p:grpSp>
          <p:nvGrpSpPr>
            <p:cNvPr id="50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3371443"/>
              <a:ext cx="2880000" cy="1175493"/>
              <a:chOff x="2132906" y="2491604"/>
              <a:chExt cx="3630220" cy="1430637"/>
            </a:xfrm>
          </p:grpSpPr>
          <p:sp>
            <p:nvSpPr>
              <p:cNvPr id="68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9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91991" y="2055930"/>
              <a:ext cx="2880000" cy="1175493"/>
              <a:chOff x="2132906" y="2491604"/>
              <a:chExt cx="3630220" cy="1430637"/>
            </a:xfrm>
          </p:grpSpPr>
          <p:sp>
            <p:nvSpPr>
              <p:cNvPr id="66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7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5614" y="757826"/>
              <a:ext cx="2880000" cy="1175493"/>
              <a:chOff x="2132906" y="2491604"/>
              <a:chExt cx="3630220" cy="1430637"/>
            </a:xfrm>
          </p:grpSpPr>
          <p:sp>
            <p:nvSpPr>
              <p:cNvPr id="6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6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53" name="Прямая соединительная линия 13"/>
            <p:cNvCxnSpPr>
              <a:cxnSpLocks/>
              <a:stCxn id="30" idx="0"/>
              <a:endCxn id="55" idx="0"/>
            </p:cNvCxnSpPr>
            <p:nvPr/>
          </p:nvCxnSpPr>
          <p:spPr>
            <a:xfrm>
              <a:off x="4572000" y="-20538"/>
              <a:ext cx="1" cy="3933674"/>
            </a:xfrm>
            <a:prstGeom prst="line">
              <a:avLst/>
            </a:prstGeom>
            <a:ln w="28575">
              <a:solidFill>
                <a:schemeClr val="tx2">
                  <a:lumMod val="5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Овал 7"/>
            <p:cNvSpPr/>
            <p:nvPr/>
          </p:nvSpPr>
          <p:spPr>
            <a:xfrm>
              <a:off x="4525946" y="1301640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5" name="Овал 8"/>
            <p:cNvSpPr/>
            <p:nvPr/>
          </p:nvSpPr>
          <p:spPr>
            <a:xfrm>
              <a:off x="4525946" y="3913136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6" name="Овал 14"/>
            <p:cNvSpPr/>
            <p:nvPr/>
          </p:nvSpPr>
          <p:spPr>
            <a:xfrm>
              <a:off x="4525946" y="2597624"/>
              <a:ext cx="92109" cy="92109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030998" y="1094430"/>
              <a:ext cx="3049232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여러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 모델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을 이용한 학습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5377293" y="1114472"/>
              <a:ext cx="2940228" cy="45140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로지스틱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회귀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SVC,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결정 트리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 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랜덤 </a:t>
              </a:r>
              <a:r>
                <a:rPr lang="ko-KR" altLang="en-US" sz="105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포레스트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,</a:t>
              </a:r>
              <a:b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</a:b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</a:rPr>
                <a:t>GBM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총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5</a:t>
              </a:r>
              <a:r>
                <a:rPr lang="ko-KR" altLang="en-US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개의 모델로 학습 및 결과 확인 </a:t>
              </a:r>
              <a:endParaRPr lang="en-US" altLang="ko-KR" sz="105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201765" y="2366678"/>
              <a:ext cx="3060453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선발된 모델로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 여부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예측</a:t>
              </a: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721091" y="3686049"/>
              <a:ext cx="1669047" cy="5067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분석 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결과</a:t>
              </a:r>
              <a:r>
                <a:rPr lang="ko-KR" altLang="en-US" sz="17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도출</a:t>
              </a: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71632" y="3737345"/>
              <a:ext cx="2113079" cy="451406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데이터 입력 시 결과 출력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0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시각화를 위한 전처리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28943" y="2233198"/>
              <a:ext cx="3006215" cy="91307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</a:t>
              </a:r>
              <a:r>
                <a:rPr lang="ko-KR" altLang="en-US" sz="105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정확도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: LR(90%) = SVM &gt; GBM &gt; RF &gt; </a:t>
              </a:r>
              <a:r>
                <a:rPr lang="en-US" altLang="ko-KR" sz="12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DT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(85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%)</a:t>
              </a:r>
            </a:p>
            <a:p>
              <a:pPr algn="ctr">
                <a:lnSpc>
                  <a:spcPts val="1600"/>
                </a:lnSpc>
              </a:pPr>
              <a:r>
                <a:rPr lang="ko-KR" altLang="en-US" sz="105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정밀도</a:t>
              </a:r>
              <a:r>
                <a:rPr lang="ko-KR" altLang="en-US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: </a:t>
              </a:r>
              <a:r>
                <a:rPr lang="en-US" altLang="ko-KR" sz="1200" b="1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DT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(89%) </a:t>
              </a: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&gt; RF &gt; GBM &gt; SVM = LR(0%)</a:t>
              </a:r>
            </a:p>
            <a:p>
              <a:pPr>
                <a:lnSpc>
                  <a:spcPts val="1600"/>
                </a:lnSpc>
              </a:pPr>
              <a:r>
                <a:rPr lang="en-US" altLang="ko-KR" sz="105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정확도는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비슷하지만 </a:t>
              </a:r>
              <a:r>
                <a:rPr lang="ko-KR" altLang="en-US" sz="1000" u="sng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정밀도의 차이가 심해</a:t>
              </a:r>
              <a:endParaRPr lang="en-US" altLang="ko-KR" sz="1000" u="sng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600"/>
                </a:lnSpc>
              </a:pP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 결정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트리 모델을 </a:t>
              </a:r>
              <a:r>
                <a:rPr lang="ko-KR" altLang="en-US" sz="10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선정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593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251520" y="771550"/>
            <a:ext cx="8623873" cy="42484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#06-2 </a:t>
            </a:r>
            <a:r>
              <a:rPr lang="de-DE" sz="2100" b="1" spc="225" dirty="0">
                <a:latin typeface="Century Gothic" panose="020B0502020202020204" pitchFamily="34" charset="0"/>
              </a:rPr>
              <a:t>Visualization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7079" y="843558"/>
            <a:ext cx="8655401" cy="3816423"/>
            <a:chOff x="237079" y="555527"/>
            <a:chExt cx="8655401" cy="3816423"/>
          </a:xfrm>
        </p:grpSpPr>
        <p:grpSp>
          <p:nvGrpSpPr>
            <p:cNvPr id="30" name="그룹 29"/>
            <p:cNvGrpSpPr/>
            <p:nvPr/>
          </p:nvGrpSpPr>
          <p:grpSpPr>
            <a:xfrm>
              <a:off x="237079" y="995720"/>
              <a:ext cx="2451322" cy="1902550"/>
              <a:chOff x="251520" y="1217014"/>
              <a:chExt cx="3960440" cy="2363427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605241" y="1860220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1907705" y="1490886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051311" y="1250884"/>
                <a:ext cx="296177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1109295" y="2868332"/>
                <a:ext cx="305143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2333431" y="2580300"/>
                <a:ext cx="276748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557567" y="2229551"/>
                <a:ext cx="270772" cy="712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00" dirty="0">
                    <a:solidFill>
                      <a:srgbClr val="00860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F</a:t>
                </a:r>
                <a:endParaRPr lang="ko-KR" altLang="en-US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3" t="4754" r="7353" b="14114"/>
              <a:stretch/>
            </p:blipFill>
            <p:spPr>
              <a:xfrm>
                <a:off x="251520" y="1217014"/>
                <a:ext cx="3960440" cy="2290840"/>
              </a:xfrm>
              <a:prstGeom prst="rect">
                <a:avLst/>
              </a:prstGeom>
            </p:spPr>
          </p:pic>
        </p:grpSp>
        <p:grpSp>
          <p:nvGrpSpPr>
            <p:cNvPr id="52" name="그룹 51"/>
            <p:cNvGrpSpPr/>
            <p:nvPr/>
          </p:nvGrpSpPr>
          <p:grpSpPr>
            <a:xfrm>
              <a:off x="1298027" y="3214494"/>
              <a:ext cx="7234413" cy="1157456"/>
              <a:chOff x="1137961" y="2258528"/>
              <a:chExt cx="7234413" cy="1609366"/>
            </a:xfrm>
          </p:grpSpPr>
          <p:grpSp>
            <p:nvGrpSpPr>
              <p:cNvPr id="58" name="그룹 57"/>
              <p:cNvGrpSpPr/>
              <p:nvPr/>
            </p:nvGrpSpPr>
            <p:grpSpPr>
              <a:xfrm>
                <a:off x="1137961" y="2258528"/>
                <a:ext cx="6997861" cy="1609366"/>
                <a:chOff x="777921" y="1412214"/>
                <a:chExt cx="6997861" cy="1609366"/>
              </a:xfrm>
            </p:grpSpPr>
            <p:cxnSp>
              <p:nvCxnSpPr>
                <p:cNvPr id="60" name="직선 화살표 연결선 59"/>
                <p:cNvCxnSpPr/>
                <p:nvPr/>
              </p:nvCxnSpPr>
              <p:spPr>
                <a:xfrm>
                  <a:off x="6821963" y="2571750"/>
                  <a:ext cx="518440" cy="303382"/>
                </a:xfrm>
                <a:prstGeom prst="straightConnector1">
                  <a:avLst/>
                </a:prstGeom>
                <a:ln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오각형 60"/>
                <p:cNvSpPr/>
                <p:nvPr/>
              </p:nvSpPr>
              <p:spPr>
                <a:xfrm>
                  <a:off x="777921" y="1638237"/>
                  <a:ext cx="1396245" cy="1383343"/>
                </a:xfrm>
                <a:prstGeom prst="homePlate">
                  <a:avLst>
                    <a:gd name="adj" fmla="val 27067"/>
                  </a:avLst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 데이터</a:t>
                  </a:r>
                </a:p>
              </p:txBody>
            </p:sp>
            <p:sp>
              <p:nvSpPr>
                <p:cNvPr id="68" name="TextBox 67"/>
                <p:cNvSpPr txBox="1"/>
                <p:nvPr/>
              </p:nvSpPr>
              <p:spPr>
                <a:xfrm>
                  <a:off x="955550" y="1412214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Analysis</a:t>
                  </a:r>
                </a:p>
              </p:txBody>
            </p:sp>
            <p:sp>
              <p:nvSpPr>
                <p:cNvPr id="69" name="갈매기형 수장 68"/>
                <p:cNvSpPr/>
                <p:nvPr/>
              </p:nvSpPr>
              <p:spPr>
                <a:xfrm>
                  <a:off x="3941643" y="1636271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충전소의 </a:t>
                  </a:r>
                  <a:endParaRPr lang="en-US" altLang="ko-KR" sz="11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과거 데이터로 통계 그래프</a:t>
                  </a: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4339926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Statistics</a:t>
                  </a:r>
                </a:p>
              </p:txBody>
            </p:sp>
            <p:sp>
              <p:nvSpPr>
                <p:cNvPr id="71" name="갈매기형 수장 70"/>
                <p:cNvSpPr/>
                <p:nvPr/>
              </p:nvSpPr>
              <p:spPr>
                <a:xfrm>
                  <a:off x="5831566" y="1635646"/>
                  <a:ext cx="1944216" cy="1382718"/>
                </a:xfrm>
                <a:prstGeom prst="chevron">
                  <a:avLst>
                    <a:gd name="adj" fmla="val 27981"/>
                  </a:avLst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경도</a:t>
                  </a:r>
                  <a:r>
                    <a:rPr lang="en-US" altLang="ko-KR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/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위도에 따라 </a:t>
                  </a:r>
                  <a:r>
                    <a:rPr lang="en-US" altLang="ko-KR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</a:t>
                  </a:r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를 지도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위에 표시</a:t>
                  </a: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6444208" y="1419622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Map</a:t>
                  </a:r>
                </a:p>
              </p:txBody>
            </p:sp>
            <p:sp>
              <p:nvSpPr>
                <p:cNvPr id="73" name="갈매기형 수장 72"/>
                <p:cNvSpPr/>
                <p:nvPr/>
              </p:nvSpPr>
              <p:spPr>
                <a:xfrm>
                  <a:off x="2069639" y="1636271"/>
                  <a:ext cx="1944216" cy="1382718"/>
                </a:xfrm>
                <a:prstGeom prst="chevron">
                  <a:avLst>
                    <a:gd name="adj" fmla="val 28792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예측된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데이터 중 </a:t>
                  </a:r>
                  <a:r>
                    <a:rPr lang="en-US" altLang="ko-KR" sz="1100" dirty="0" smtClean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Best 5 </a:t>
                  </a:r>
                  <a:r>
                    <a:rPr lang="ko-KR" altLang="en-US" sz="11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선택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611734" y="1433020"/>
                  <a:ext cx="1224136" cy="4279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400" dirty="0">
                      <a:solidFill>
                        <a:schemeClr val="tx1">
                          <a:lumMod val="50000"/>
                        </a:schemeClr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Select</a:t>
                  </a:r>
                </a:p>
              </p:txBody>
            </p:sp>
          </p:grpSp>
          <p:sp>
            <p:nvSpPr>
              <p:cNvPr id="59" name="직사각형 58"/>
              <p:cNvSpPr/>
              <p:nvPr/>
            </p:nvSpPr>
            <p:spPr>
              <a:xfrm>
                <a:off x="7828409" y="2379458"/>
                <a:ext cx="543965" cy="1488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3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251520" y="555527"/>
              <a:ext cx="2667346" cy="266429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아래쪽 화살표 53"/>
            <p:cNvSpPr/>
            <p:nvPr/>
          </p:nvSpPr>
          <p:spPr>
            <a:xfrm rot="16200000">
              <a:off x="2940418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아래쪽 화살표 54"/>
            <p:cNvSpPr/>
            <p:nvPr/>
          </p:nvSpPr>
          <p:spPr>
            <a:xfrm rot="16200000">
              <a:off x="5964754" y="1735306"/>
              <a:ext cx="307786" cy="212974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3253478" y="557390"/>
              <a:ext cx="2700874" cy="2672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19">
              <a:extLst>
                <a:ext uri="{FF2B5EF4-FFF2-40B4-BE49-F238E27FC236}">
                  <a16:creationId xmlns:a16="http://schemas.microsoft.com/office/drawing/2014/main" id="{C7840BF7-CF56-46A4-962C-FB477FF18FAC}"/>
                </a:ext>
              </a:extLst>
            </p:cNvPr>
            <p:cNvSpPr/>
            <p:nvPr/>
          </p:nvSpPr>
          <p:spPr>
            <a:xfrm>
              <a:off x="6300192" y="555527"/>
              <a:ext cx="2592288" cy="26739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392486" y="1245264"/>
            <a:ext cx="2451322" cy="1902550"/>
            <a:chOff x="251520" y="1217014"/>
            <a:chExt cx="3960440" cy="2363427"/>
          </a:xfrm>
        </p:grpSpPr>
        <p:pic>
          <p:nvPicPr>
            <p:cNvPr id="84" name="그림 8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3" t="4754" r="7353" b="14114"/>
            <a:stretch/>
          </p:blipFill>
          <p:spPr>
            <a:xfrm>
              <a:off x="251520" y="1217014"/>
              <a:ext cx="3960440" cy="2290841"/>
            </a:xfrm>
            <a:prstGeom prst="rect">
              <a:avLst/>
            </a:prstGeom>
          </p:spPr>
        </p:pic>
        <p:sp>
          <p:nvSpPr>
            <p:cNvPr id="85" name="TextBox 84"/>
            <p:cNvSpPr txBox="1"/>
            <p:nvPr/>
          </p:nvSpPr>
          <p:spPr>
            <a:xfrm>
              <a:off x="605241" y="1860220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1907705" y="1490886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B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051311" y="1250884"/>
              <a:ext cx="296177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109295" y="2868332"/>
              <a:ext cx="305143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333431" y="2580300"/>
              <a:ext cx="276748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557567" y="2229551"/>
              <a:ext cx="270772" cy="71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solidFill>
                    <a:srgbClr val="00860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F</a:t>
              </a:r>
              <a:endParaRPr lang="ko-KR" altLang="en-US" sz="1000" dirty="0">
                <a:solidFill>
                  <a:srgbClr val="0086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984684"/>
            <a:ext cx="2152947" cy="121601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608" y="2202563"/>
            <a:ext cx="2183519" cy="12332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265578"/>
            <a:ext cx="2468759" cy="180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43" name="Rectangle 38"/>
          <p:cNvSpPr/>
          <p:nvPr/>
        </p:nvSpPr>
        <p:spPr>
          <a:xfrm>
            <a:off x="95963" y="872550"/>
            <a:ext cx="353961" cy="35432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Rectangle 1"/>
          <p:cNvSpPr/>
          <p:nvPr/>
        </p:nvSpPr>
        <p:spPr>
          <a:xfrm>
            <a:off x="3132070" y="870462"/>
            <a:ext cx="353961" cy="35396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17714" y="1011244"/>
            <a:ext cx="2778456" cy="3787222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sp>
        <p:nvSpPr>
          <p:cNvPr id="107" name="Rechteck 38"/>
          <p:cNvSpPr/>
          <p:nvPr/>
        </p:nvSpPr>
        <p:spPr>
          <a:xfrm>
            <a:off x="3283770" y="1011243"/>
            <a:ext cx="5752727" cy="3782933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900"/>
          </a:p>
        </p:txBody>
      </p:sp>
      <p:grpSp>
        <p:nvGrpSpPr>
          <p:cNvPr id="108" name="그룹 107"/>
          <p:cNvGrpSpPr/>
          <p:nvPr/>
        </p:nvGrpSpPr>
        <p:grpSpPr>
          <a:xfrm>
            <a:off x="323527" y="1608128"/>
            <a:ext cx="2596927" cy="1539685"/>
            <a:chOff x="5427753" y="2201186"/>
            <a:chExt cx="3203506" cy="1022168"/>
          </a:xfrm>
        </p:grpSpPr>
        <p:sp>
          <p:nvSpPr>
            <p:cNvPr id="109" name="object 101"/>
            <p:cNvSpPr/>
            <p:nvPr/>
          </p:nvSpPr>
          <p:spPr>
            <a:xfrm>
              <a:off x="5427753" y="2201186"/>
              <a:ext cx="3130746" cy="1022168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10" name="그림 109"/>
            <p:cNvPicPr preferRelativeResize="0"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281" y="2297206"/>
              <a:ext cx="355270" cy="191198"/>
            </a:xfrm>
            <a:prstGeom prst="rect">
              <a:avLst/>
            </a:prstGeom>
          </p:spPr>
        </p:pic>
        <p:sp>
          <p:nvSpPr>
            <p:cNvPr id="111" name="object 102"/>
            <p:cNvSpPr txBox="1"/>
            <p:nvPr/>
          </p:nvSpPr>
          <p:spPr>
            <a:xfrm>
              <a:off x="6047800" y="2319608"/>
              <a:ext cx="2583459" cy="76963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전기자동차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수요가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높은 지역 중심의 적정 위치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및 규모를 우선적으로 고려한 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 인프라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구축 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</p:grpSp>
      <p:sp>
        <p:nvSpPr>
          <p:cNvPr id="113" name="object 102"/>
          <p:cNvSpPr txBox="1"/>
          <p:nvPr/>
        </p:nvSpPr>
        <p:spPr>
          <a:xfrm>
            <a:off x="755576" y="3390319"/>
            <a:ext cx="2241984" cy="662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</a:pP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2021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서울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대구</a:t>
            </a:r>
            <a:r>
              <a:rPr lang="en-US" altLang="ko-KR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, </a:t>
            </a:r>
            <a:r>
              <a:rPr lang="ko-KR" altLang="en-US" sz="18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</a:t>
            </a: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중심으로 우선 설치 제안</a:t>
            </a:r>
            <a:endParaRPr sz="16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4529730" y="1243452"/>
            <a:ext cx="3390900" cy="752055"/>
            <a:chOff x="3844569" y="2970045"/>
            <a:chExt cx="3390900" cy="752055"/>
          </a:xfrm>
        </p:grpSpPr>
        <p:sp>
          <p:nvSpPr>
            <p:cNvPr id="115" name="object 102"/>
            <p:cNvSpPr txBox="1"/>
            <p:nvPr/>
          </p:nvSpPr>
          <p:spPr>
            <a:xfrm>
              <a:off x="4782407" y="3524610"/>
              <a:ext cx="2396448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100"/>
                </a:spcBef>
              </a:pP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sp>
          <p:nvSpPr>
            <p:cNvPr id="116" name="object 101"/>
            <p:cNvSpPr/>
            <p:nvPr/>
          </p:nvSpPr>
          <p:spPr>
            <a:xfrm>
              <a:off x="3844569" y="2970045"/>
              <a:ext cx="3390900" cy="549054"/>
            </a:xfrm>
            <a:custGeom>
              <a:avLst/>
              <a:gdLst/>
              <a:ahLst/>
              <a:cxnLst/>
              <a:rect l="l" t="t" r="r" b="b"/>
              <a:pathLst>
                <a:path w="3390900" h="382904">
                  <a:moveTo>
                    <a:pt x="3327146" y="0"/>
                  </a:moveTo>
                  <a:lnTo>
                    <a:pt x="63754" y="0"/>
                  </a:lnTo>
                  <a:lnTo>
                    <a:pt x="38940" y="5014"/>
                  </a:lnTo>
                  <a:lnTo>
                    <a:pt x="18675" y="18684"/>
                  </a:lnTo>
                  <a:lnTo>
                    <a:pt x="5010" y="38951"/>
                  </a:lnTo>
                  <a:lnTo>
                    <a:pt x="0" y="63753"/>
                  </a:lnTo>
                  <a:lnTo>
                    <a:pt x="0" y="318769"/>
                  </a:lnTo>
                  <a:lnTo>
                    <a:pt x="5010" y="343572"/>
                  </a:lnTo>
                  <a:lnTo>
                    <a:pt x="18675" y="363839"/>
                  </a:lnTo>
                  <a:lnTo>
                    <a:pt x="38940" y="377509"/>
                  </a:lnTo>
                  <a:lnTo>
                    <a:pt x="63754" y="382523"/>
                  </a:lnTo>
                  <a:lnTo>
                    <a:pt x="3327146" y="382523"/>
                  </a:lnTo>
                  <a:lnTo>
                    <a:pt x="3351948" y="377509"/>
                  </a:lnTo>
                  <a:lnTo>
                    <a:pt x="3372215" y="363839"/>
                  </a:lnTo>
                  <a:lnTo>
                    <a:pt x="3385885" y="343572"/>
                  </a:lnTo>
                  <a:lnTo>
                    <a:pt x="3390900" y="318769"/>
                  </a:lnTo>
                  <a:lnTo>
                    <a:pt x="3390900" y="63753"/>
                  </a:lnTo>
                  <a:lnTo>
                    <a:pt x="3385885" y="38951"/>
                  </a:lnTo>
                  <a:lnTo>
                    <a:pt x="3372215" y="18684"/>
                  </a:lnTo>
                  <a:lnTo>
                    <a:pt x="3351948" y="5014"/>
                  </a:lnTo>
                  <a:lnTo>
                    <a:pt x="332714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117" name="object 102"/>
            <p:cNvSpPr txBox="1"/>
            <p:nvPr/>
          </p:nvSpPr>
          <p:spPr>
            <a:xfrm>
              <a:off x="4184460" y="2976553"/>
              <a:ext cx="2964427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ts val="100"/>
                </a:spcBef>
              </a:pP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사용자가 설정한 특정 시간 및 위치를 기준으로 사용 가능한 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Best 5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Bangwool"/>
                </a:rPr>
                <a:t>충전소 추천</a:t>
              </a:r>
              <a:endParaRPr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endParaRPr>
            </a:p>
          </p:txBody>
        </p:sp>
        <p:pic>
          <p:nvPicPr>
            <p:cNvPr id="118" name="그림 117"/>
            <p:cNvPicPr preferRelativeResize="0"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8793" y="3034261"/>
              <a:ext cx="178875" cy="180000"/>
            </a:xfrm>
            <a:prstGeom prst="rect">
              <a:avLst/>
            </a:prstGeom>
          </p:spPr>
        </p:pic>
      </p:grpSp>
      <p:sp>
        <p:nvSpPr>
          <p:cNvPr id="121" name="object 102"/>
          <p:cNvSpPr txBox="1"/>
          <p:nvPr/>
        </p:nvSpPr>
        <p:spPr>
          <a:xfrm>
            <a:off x="5395618" y="1921068"/>
            <a:ext cx="181229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정확도 약</a:t>
            </a:r>
            <a:r>
              <a:rPr lang="ko-KR" altLang="en-US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 </a:t>
            </a:r>
            <a:r>
              <a:rPr lang="en-US" altLang="ko-KR" sz="2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85%</a:t>
            </a:r>
            <a:endParaRPr sz="2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6336488" y="2591827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3352837" y="2590993"/>
            <a:ext cx="2628000" cy="2088000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3667553" y="2438776"/>
            <a:ext cx="1021740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시스템</a:t>
            </a:r>
          </a:p>
        </p:txBody>
      </p:sp>
      <p:sp>
        <p:nvSpPr>
          <p:cNvPr id="167" name="직사각형 166"/>
          <p:cNvSpPr/>
          <p:nvPr/>
        </p:nvSpPr>
        <p:spPr>
          <a:xfrm>
            <a:off x="3785810" y="3120250"/>
            <a:ext cx="1742785" cy="1546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안덕면사무소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제주영어교육도시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중문관광단지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중문 랜드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05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제주국제컨벤션센터</a:t>
            </a:r>
            <a:endParaRPr lang="en-US" altLang="ko-KR" sz="105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6019075" y="3466241"/>
            <a:ext cx="288242" cy="179019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6588224" y="3003798"/>
            <a:ext cx="2156870" cy="1523313"/>
            <a:chOff x="5431438" y="3025907"/>
            <a:chExt cx="3551446" cy="2551598"/>
          </a:xfrm>
        </p:grpSpPr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23" t="15515" r="45113" b="57212"/>
            <a:stretch/>
          </p:blipFill>
          <p:spPr>
            <a:xfrm>
              <a:off x="6897495" y="3025907"/>
              <a:ext cx="2085389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4" name="그림 17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38" t="27484" r="58012" b="47331"/>
            <a:stretch/>
          </p:blipFill>
          <p:spPr>
            <a:xfrm>
              <a:off x="6361383" y="3261703"/>
              <a:ext cx="2256707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5" name="그림 17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68" t="27236" r="53212" b="45356"/>
            <a:stretch/>
          </p:blipFill>
          <p:spPr>
            <a:xfrm>
              <a:off x="6178139" y="3473078"/>
              <a:ext cx="2113253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6" name="그림 175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4" t="29751" r="46250" b="42928"/>
            <a:stretch/>
          </p:blipFill>
          <p:spPr>
            <a:xfrm>
              <a:off x="5825269" y="3694597"/>
              <a:ext cx="2066871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  <p:pic>
          <p:nvPicPr>
            <p:cNvPr id="177" name="그림 176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318" t="31398" r="42273" b="41575"/>
            <a:stretch/>
          </p:blipFill>
          <p:spPr>
            <a:xfrm>
              <a:off x="5431438" y="3925346"/>
              <a:ext cx="2109396" cy="1652159"/>
            </a:xfrm>
            <a:prstGeom prst="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</p:pic>
      </p:grpSp>
      <p:sp>
        <p:nvSpPr>
          <p:cNvPr id="170" name="직사각형 169"/>
          <p:cNvSpPr/>
          <p:nvPr/>
        </p:nvSpPr>
        <p:spPr>
          <a:xfrm>
            <a:off x="3352839" y="2739186"/>
            <a:ext cx="2571806" cy="4591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날짜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2020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11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월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6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일 오후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12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시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장소 </a:t>
            </a:r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: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제주시 </a:t>
            </a:r>
            <a:r>
              <a:rPr lang="ko-KR" altLang="en-US" sz="12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안덕면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6811431" y="2687013"/>
            <a:ext cx="1686305" cy="27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Best 5 </a:t>
            </a:r>
            <a:r>
              <a: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Bangwool"/>
              </a:rPr>
              <a:t>모두 사용가능</a:t>
            </a:r>
            <a:endParaRPr lang="en-US" altLang="ko-KR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Bangwool"/>
            </a:endParaRPr>
          </a:p>
        </p:txBody>
      </p:sp>
      <p:sp>
        <p:nvSpPr>
          <p:cNvPr id="172" name="모서리가 둥근 직사각형 171"/>
          <p:cNvSpPr/>
          <p:nvPr/>
        </p:nvSpPr>
        <p:spPr>
          <a:xfrm>
            <a:off x="6665792" y="2438775"/>
            <a:ext cx="936786" cy="275727"/>
          </a:xfrm>
          <a:prstGeom prst="round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실제 현황</a:t>
            </a:r>
          </a:p>
        </p:txBody>
      </p:sp>
      <p:grpSp>
        <p:nvGrpSpPr>
          <p:cNvPr id="65" name="object 83"/>
          <p:cNvGrpSpPr/>
          <p:nvPr/>
        </p:nvGrpSpPr>
        <p:grpSpPr>
          <a:xfrm>
            <a:off x="534334" y="652585"/>
            <a:ext cx="2307048" cy="547370"/>
            <a:chOff x="977645" y="1841754"/>
            <a:chExt cx="2862580" cy="547370"/>
          </a:xfrm>
        </p:grpSpPr>
        <p:sp>
          <p:nvSpPr>
            <p:cNvPr id="82" name="object 86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2770886" y="0"/>
                  </a:moveTo>
                  <a:lnTo>
                    <a:pt x="91185" y="0"/>
                  </a:lnTo>
                  <a:lnTo>
                    <a:pt x="55694" y="7157"/>
                  </a:lnTo>
                  <a:lnTo>
                    <a:pt x="26709" y="26685"/>
                  </a:lnTo>
                  <a:lnTo>
                    <a:pt x="7166" y="55667"/>
                  </a:lnTo>
                  <a:lnTo>
                    <a:pt x="0" y="91186"/>
                  </a:lnTo>
                  <a:lnTo>
                    <a:pt x="0" y="455930"/>
                  </a:lnTo>
                  <a:lnTo>
                    <a:pt x="7166" y="491448"/>
                  </a:lnTo>
                  <a:lnTo>
                    <a:pt x="26709" y="520430"/>
                  </a:lnTo>
                  <a:lnTo>
                    <a:pt x="55694" y="539958"/>
                  </a:lnTo>
                  <a:lnTo>
                    <a:pt x="91185" y="547116"/>
                  </a:lnTo>
                  <a:lnTo>
                    <a:pt x="2770886" y="547116"/>
                  </a:lnTo>
                  <a:lnTo>
                    <a:pt x="2806404" y="539958"/>
                  </a:lnTo>
                  <a:lnTo>
                    <a:pt x="2835386" y="520430"/>
                  </a:lnTo>
                  <a:lnTo>
                    <a:pt x="2854914" y="491448"/>
                  </a:lnTo>
                  <a:lnTo>
                    <a:pt x="2862071" y="455930"/>
                  </a:lnTo>
                  <a:lnTo>
                    <a:pt x="2862071" y="91186"/>
                  </a:lnTo>
                  <a:lnTo>
                    <a:pt x="2854914" y="55667"/>
                  </a:lnTo>
                  <a:lnTo>
                    <a:pt x="2835386" y="26685"/>
                  </a:lnTo>
                  <a:lnTo>
                    <a:pt x="2806404" y="7157"/>
                  </a:lnTo>
                  <a:lnTo>
                    <a:pt x="2770886" y="0"/>
                  </a:lnTo>
                  <a:close/>
                </a:path>
              </a:pathLst>
            </a:custGeom>
            <a:no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87"/>
            <p:cNvSpPr/>
            <p:nvPr/>
          </p:nvSpPr>
          <p:spPr>
            <a:xfrm>
              <a:off x="977645" y="1841754"/>
              <a:ext cx="2862580" cy="547370"/>
            </a:xfrm>
            <a:custGeom>
              <a:avLst/>
              <a:gdLst/>
              <a:ahLst/>
              <a:cxnLst/>
              <a:rect l="l" t="t" r="r" b="b"/>
              <a:pathLst>
                <a:path w="2862579" h="547369">
                  <a:moveTo>
                    <a:pt x="0" y="91186"/>
                  </a:moveTo>
                  <a:lnTo>
                    <a:pt x="7166" y="55667"/>
                  </a:lnTo>
                  <a:lnTo>
                    <a:pt x="26709" y="26685"/>
                  </a:lnTo>
                  <a:lnTo>
                    <a:pt x="55694" y="7157"/>
                  </a:lnTo>
                  <a:lnTo>
                    <a:pt x="91185" y="0"/>
                  </a:lnTo>
                  <a:lnTo>
                    <a:pt x="2770886" y="0"/>
                  </a:lnTo>
                  <a:lnTo>
                    <a:pt x="2806404" y="7157"/>
                  </a:lnTo>
                  <a:lnTo>
                    <a:pt x="2835386" y="26685"/>
                  </a:lnTo>
                  <a:lnTo>
                    <a:pt x="2854914" y="55667"/>
                  </a:lnTo>
                  <a:lnTo>
                    <a:pt x="2862071" y="91186"/>
                  </a:lnTo>
                  <a:lnTo>
                    <a:pt x="2862071" y="455930"/>
                  </a:lnTo>
                  <a:lnTo>
                    <a:pt x="2854914" y="491448"/>
                  </a:lnTo>
                  <a:lnTo>
                    <a:pt x="2835386" y="520430"/>
                  </a:lnTo>
                  <a:lnTo>
                    <a:pt x="2806404" y="539958"/>
                  </a:lnTo>
                  <a:lnTo>
                    <a:pt x="2770886" y="547116"/>
                  </a:lnTo>
                  <a:lnTo>
                    <a:pt x="91185" y="547116"/>
                  </a:lnTo>
                  <a:lnTo>
                    <a:pt x="55694" y="539958"/>
                  </a:lnTo>
                  <a:lnTo>
                    <a:pt x="26709" y="520430"/>
                  </a:lnTo>
                  <a:lnTo>
                    <a:pt x="7166" y="491448"/>
                  </a:lnTo>
                  <a:lnTo>
                    <a:pt x="0" y="455930"/>
                  </a:lnTo>
                  <a:lnTo>
                    <a:pt x="0" y="91186"/>
                  </a:lnTo>
                  <a:close/>
                </a:path>
              </a:pathLst>
            </a:custGeom>
            <a:ln w="25908"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" name="모서리가 둥근 직사각형 3"/>
          <p:cNvSpPr/>
          <p:nvPr/>
        </p:nvSpPr>
        <p:spPr>
          <a:xfrm>
            <a:off x="5026877" y="787144"/>
            <a:ext cx="2425443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전기자동차 충전소 추천 솔루션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4015" y="787144"/>
            <a:ext cx="2147785" cy="3600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지역별 충전기 추가 설치 추천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378981" y="3579862"/>
            <a:ext cx="288242" cy="17902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5031285" y="2050193"/>
            <a:ext cx="255303" cy="1308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ko-KR" altLang="en-US" b="1">
              <a:ln/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8"/>
          <p:cNvSpPr/>
          <p:nvPr/>
        </p:nvSpPr>
        <p:spPr>
          <a:xfrm>
            <a:off x="8673394" y="4569336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1" y="1203598"/>
            <a:ext cx="2143125" cy="2143125"/>
          </a:xfrm>
          <a:prstGeom prst="rect">
            <a:avLst/>
          </a:prstGeom>
        </p:spPr>
      </p:pic>
      <p:sp>
        <p:nvSpPr>
          <p:cNvPr id="43" name="Rectangle 38"/>
          <p:cNvSpPr/>
          <p:nvPr/>
        </p:nvSpPr>
        <p:spPr>
          <a:xfrm>
            <a:off x="107504" y="545345"/>
            <a:ext cx="353961" cy="3539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2" name="Rechteck 38"/>
          <p:cNvSpPr/>
          <p:nvPr/>
        </p:nvSpPr>
        <p:spPr>
          <a:xfrm>
            <a:off x="221589" y="664321"/>
            <a:ext cx="8674766" cy="4140000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600"/>
              <a:t>http://192.168.0.49:5000/</a:t>
            </a:r>
          </a:p>
        </p:txBody>
      </p:sp>
      <p:sp>
        <p:nvSpPr>
          <p:cNvPr id="4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#07 A.E.I.O.U</a:t>
            </a:r>
            <a:r>
              <a:rPr lang="de-DE" sz="2100" b="1" spc="225" dirty="0">
                <a:latin typeface="Century Gothic" panose="020B0502020202020204" pitchFamily="34" charset="0"/>
              </a:rPr>
              <a:t> conclusion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95536" y="1733645"/>
            <a:ext cx="4622556" cy="2278265"/>
            <a:chOff x="4730126" y="1491630"/>
            <a:chExt cx="4622556" cy="2278265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4800479" y="1491630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사업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730126" y="2401743"/>
              <a:ext cx="4622556" cy="136815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국외 </a:t>
              </a:r>
              <a:r>
                <a:rPr lang="ko-KR" altLang="en-US" sz="14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인프라 구축 사업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을 하는 국내 기업에 제안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국내뿐만 아니라 해외 시장까지 적용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가능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2.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대기업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,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중견기업의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전기차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 사업 진출 증가</a:t>
              </a:r>
              <a:endParaRPr lang="en-US" altLang="ko-KR" sz="1400" b="1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기업의 기존 기술력의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AI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기반 특화 충전 서비스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접목하여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시너지 효과 기대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endParaRPr lang="ko-KR" altLang="en-US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7" name="오른쪽 화살표 6"/>
            <p:cNvSpPr/>
            <p:nvPr/>
          </p:nvSpPr>
          <p:spPr>
            <a:xfrm>
              <a:off x="4988882" y="2523776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4988882" y="3236351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4901444" y="1733645"/>
            <a:ext cx="4495092" cy="1990233"/>
            <a:chOff x="4280669" y="3182088"/>
            <a:chExt cx="4495092" cy="1990233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4361014" y="3182088"/>
              <a:ext cx="2795857" cy="36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A.E.I.O.U</a:t>
              </a:r>
              <a:r>
                <a:rPr lang="en-US" altLang="ko-KR" sz="1100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Solution &amp;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서비스 산업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4280669" y="3732161"/>
              <a:ext cx="4495092" cy="144016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지도나 네비게이션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등 서비스 산업에 도입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이용의 편리성 향상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. </a:t>
              </a:r>
              <a:r>
                <a:rPr lang="ko-KR" altLang="en-US" sz="1400" b="1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관광 서비스 산업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에 지표로 이용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spcBef>
                  <a:spcPts val="1200"/>
                </a:spcBef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en-US" altLang="ko-KR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      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충전소의 </a:t>
              </a:r>
              <a:r>
                <a:rPr lang="ko-KR" altLang="en-US" sz="1200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이용량을</a:t>
              </a:r>
              <a:r>
                <a:rPr lang="ko-KR" altLang="en-US" sz="12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기준으로 주변 인프라 설치</a:t>
              </a:r>
              <a:endParaRPr lang="en-US" altLang="ko-KR" sz="12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>
              <a:off x="4564271" y="4215758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오른쪽 화살표 40"/>
            <p:cNvSpPr/>
            <p:nvPr/>
          </p:nvSpPr>
          <p:spPr>
            <a:xfrm>
              <a:off x="4564271" y="4926809"/>
              <a:ext cx="216024" cy="144016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object 84"/>
          <p:cNvSpPr/>
          <p:nvPr/>
        </p:nvSpPr>
        <p:spPr>
          <a:xfrm>
            <a:off x="2837743" y="699542"/>
            <a:ext cx="3258295" cy="6742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 anchor="b"/>
          <a:lstStyle/>
          <a:p>
            <a:pPr algn="ctr"/>
            <a:r>
              <a:rPr lang="en-US" altLang="ko-KR" sz="1400" dirty="0">
                <a:solidFill>
                  <a:schemeClr val="accent4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A.E.I.O.U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Solution 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향후 방향성</a:t>
            </a:r>
          </a:p>
          <a:p>
            <a:endParaRPr dirty="0"/>
          </a:p>
        </p:txBody>
      </p:sp>
      <p:sp>
        <p:nvSpPr>
          <p:cNvPr id="82" name="object 86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2770886" y="0"/>
                </a:moveTo>
                <a:lnTo>
                  <a:pt x="91185" y="0"/>
                </a:lnTo>
                <a:lnTo>
                  <a:pt x="55694" y="7157"/>
                </a:lnTo>
                <a:lnTo>
                  <a:pt x="26709" y="26685"/>
                </a:lnTo>
                <a:lnTo>
                  <a:pt x="7166" y="55667"/>
                </a:lnTo>
                <a:lnTo>
                  <a:pt x="0" y="91186"/>
                </a:lnTo>
                <a:lnTo>
                  <a:pt x="0" y="455930"/>
                </a:lnTo>
                <a:lnTo>
                  <a:pt x="7166" y="491448"/>
                </a:lnTo>
                <a:lnTo>
                  <a:pt x="26709" y="520430"/>
                </a:lnTo>
                <a:lnTo>
                  <a:pt x="55694" y="539958"/>
                </a:lnTo>
                <a:lnTo>
                  <a:pt x="91185" y="547116"/>
                </a:lnTo>
                <a:lnTo>
                  <a:pt x="2770886" y="547116"/>
                </a:lnTo>
                <a:lnTo>
                  <a:pt x="2806404" y="539958"/>
                </a:lnTo>
                <a:lnTo>
                  <a:pt x="2835386" y="520430"/>
                </a:lnTo>
                <a:lnTo>
                  <a:pt x="2854914" y="491448"/>
                </a:lnTo>
                <a:lnTo>
                  <a:pt x="2862071" y="455930"/>
                </a:lnTo>
                <a:lnTo>
                  <a:pt x="2862071" y="91186"/>
                </a:lnTo>
                <a:lnTo>
                  <a:pt x="2854914" y="55667"/>
                </a:lnTo>
                <a:lnTo>
                  <a:pt x="2835386" y="26685"/>
                </a:lnTo>
                <a:lnTo>
                  <a:pt x="2806404" y="7157"/>
                </a:lnTo>
                <a:lnTo>
                  <a:pt x="2770886" y="0"/>
                </a:lnTo>
                <a:close/>
              </a:path>
            </a:pathLst>
          </a:custGeom>
          <a:noFill/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87"/>
          <p:cNvSpPr/>
          <p:nvPr/>
        </p:nvSpPr>
        <p:spPr>
          <a:xfrm>
            <a:off x="3313367" y="450372"/>
            <a:ext cx="2307049" cy="547370"/>
          </a:xfrm>
          <a:custGeom>
            <a:avLst/>
            <a:gdLst/>
            <a:ahLst/>
            <a:cxnLst/>
            <a:rect l="l" t="t" r="r" b="b"/>
            <a:pathLst>
              <a:path w="2862579" h="547369">
                <a:moveTo>
                  <a:pt x="0" y="91186"/>
                </a:moveTo>
                <a:lnTo>
                  <a:pt x="7166" y="55667"/>
                </a:lnTo>
                <a:lnTo>
                  <a:pt x="26709" y="26685"/>
                </a:lnTo>
                <a:lnTo>
                  <a:pt x="55694" y="7157"/>
                </a:lnTo>
                <a:lnTo>
                  <a:pt x="91185" y="0"/>
                </a:lnTo>
                <a:lnTo>
                  <a:pt x="2770886" y="0"/>
                </a:lnTo>
                <a:lnTo>
                  <a:pt x="2806404" y="7157"/>
                </a:lnTo>
                <a:lnTo>
                  <a:pt x="2835386" y="26685"/>
                </a:lnTo>
                <a:lnTo>
                  <a:pt x="2854914" y="55667"/>
                </a:lnTo>
                <a:lnTo>
                  <a:pt x="2862071" y="91186"/>
                </a:lnTo>
                <a:lnTo>
                  <a:pt x="2862071" y="455930"/>
                </a:lnTo>
                <a:lnTo>
                  <a:pt x="2854914" y="491448"/>
                </a:lnTo>
                <a:lnTo>
                  <a:pt x="2835386" y="520430"/>
                </a:lnTo>
                <a:lnTo>
                  <a:pt x="2806404" y="539958"/>
                </a:lnTo>
                <a:lnTo>
                  <a:pt x="2770886" y="547116"/>
                </a:lnTo>
                <a:lnTo>
                  <a:pt x="91185" y="547116"/>
                </a:lnTo>
                <a:lnTo>
                  <a:pt x="55694" y="539958"/>
                </a:lnTo>
                <a:lnTo>
                  <a:pt x="26709" y="520430"/>
                </a:lnTo>
                <a:lnTo>
                  <a:pt x="7166" y="491448"/>
                </a:lnTo>
                <a:lnTo>
                  <a:pt x="0" y="455930"/>
                </a:lnTo>
                <a:lnTo>
                  <a:pt x="0" y="91186"/>
                </a:lnTo>
                <a:close/>
              </a:path>
            </a:pathLst>
          </a:custGeom>
          <a:ln w="25908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모서리가 둥근 직사각형 25">
            <a:hlinkClick r:id="rId6"/>
          </p:cNvPr>
          <p:cNvSpPr/>
          <p:nvPr/>
        </p:nvSpPr>
        <p:spPr>
          <a:xfrm>
            <a:off x="6660232" y="4273788"/>
            <a:ext cx="1957152" cy="360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http://192.168.0.49:5000/</a:t>
            </a:r>
            <a:endParaRPr lang="ko-KR" altLang="en-US" sz="1100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99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1" y="0"/>
            <a:ext cx="4605314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7" name="Ellipse 2"/>
          <p:cNvSpPr/>
          <p:nvPr/>
        </p:nvSpPr>
        <p:spPr>
          <a:xfrm>
            <a:off x="3370246" y="1343068"/>
            <a:ext cx="2457364" cy="245736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Textfeld 7"/>
          <p:cNvSpPr txBox="1"/>
          <p:nvPr/>
        </p:nvSpPr>
        <p:spPr>
          <a:xfrm>
            <a:off x="3483759" y="2014851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50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THANK</a:t>
            </a:r>
          </a:p>
        </p:txBody>
      </p:sp>
      <p:sp>
        <p:nvSpPr>
          <p:cNvPr id="9" name="Textfeld 7"/>
          <p:cNvSpPr txBox="1"/>
          <p:nvPr/>
        </p:nvSpPr>
        <p:spPr>
          <a:xfrm>
            <a:off x="3475187" y="2546298"/>
            <a:ext cx="21957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latin typeface="Century Gothic" panose="020B0502020202020204" pitchFamily="34" charset="0"/>
              </a:rPr>
              <a:t>YOU</a:t>
            </a:r>
            <a:endParaRPr lang="de-DE" sz="4050" dirty="0">
              <a:latin typeface="Century Gothic" panose="020B0502020202020204" pitchFamily="34" charset="0"/>
            </a:endParaRPr>
          </a:p>
        </p:txBody>
      </p:sp>
      <p:sp>
        <p:nvSpPr>
          <p:cNvPr id="4" name="Textfeld 7"/>
          <p:cNvSpPr txBox="1"/>
          <p:nvPr/>
        </p:nvSpPr>
        <p:spPr>
          <a:xfrm>
            <a:off x="3995936" y="4125717"/>
            <a:ext cx="12495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entury Gothic" panose="020B0502020202020204" pitchFamily="34" charset="0"/>
              </a:rPr>
              <a:t>By</a:t>
            </a:r>
            <a:r>
              <a:rPr lang="de-DE" sz="1050" dirty="0">
                <a:latin typeface="Century Gothic" panose="020B0502020202020204" pitchFamily="34" charset="0"/>
              </a:rPr>
              <a:t> </a:t>
            </a:r>
            <a:r>
              <a:rPr lang="en-US" sz="1050" dirty="0">
                <a:latin typeface="Century Gothic" panose="020B0502020202020204" pitchFamily="34" charset="0"/>
              </a:rPr>
              <a:t>Team ; Vision</a:t>
            </a:r>
            <a:endParaRPr lang="de-DE" sz="105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0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82452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Appendence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146548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39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Crawling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크롤링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3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216033" y="2193126"/>
            <a:ext cx="21957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 smtClean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 A.E.I.O.U</a:t>
            </a:r>
          </a:p>
          <a:p>
            <a:pPr algn="ctr"/>
            <a:r>
              <a:rPr lang="de-DE" sz="2100" b="1" spc="225" dirty="0" smtClean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</a:rPr>
              <a:t>Index</a:t>
            </a:r>
            <a:endParaRPr lang="de-DE" sz="2100" b="1" spc="225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688593" y="2111108"/>
            <a:ext cx="1675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Summery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56836-809A-40A7-AF44-3E1EB8EF9DE6}"/>
              </a:ext>
            </a:extLst>
          </p:cNvPr>
          <p:cNvSpPr txBox="1"/>
          <p:nvPr/>
        </p:nvSpPr>
        <p:spPr>
          <a:xfrm>
            <a:off x="4912627" y="3796407"/>
            <a:ext cx="159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Appendence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A408A9-9B5B-446A-906B-265DE611CA49}"/>
              </a:ext>
            </a:extLst>
          </p:cNvPr>
          <p:cNvSpPr txBox="1"/>
          <p:nvPr/>
        </p:nvSpPr>
        <p:spPr>
          <a:xfrm>
            <a:off x="4780259" y="2672875"/>
            <a:ext cx="2960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Flow &amp; Project process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C02EA-1AED-464E-97B4-A4D419FB5E44}"/>
              </a:ext>
            </a:extLst>
          </p:cNvPr>
          <p:cNvSpPr txBox="1"/>
          <p:nvPr/>
        </p:nvSpPr>
        <p:spPr>
          <a:xfrm>
            <a:off x="4848322" y="3232818"/>
            <a:ext cx="158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Conclusion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564235" y="1533972"/>
            <a:ext cx="275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Project background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4348251" y="3259919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420259" y="3821684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276243" y="2698152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204195" y="2136385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132187" y="1574618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6797D2-71E2-4BB4-8961-E36FDA902B64}"/>
              </a:ext>
            </a:extLst>
          </p:cNvPr>
          <p:cNvSpPr txBox="1"/>
          <p:nvPr/>
        </p:nvSpPr>
        <p:spPr>
          <a:xfrm>
            <a:off x="4492227" y="987574"/>
            <a:ext cx="1672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</a:t>
            </a:r>
            <a:endParaRPr lang="ko-KR" altLang="en-US" sz="1600" b="1" i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096140" y="1012851"/>
            <a:ext cx="360000" cy="288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888E47A-0C37-4AAD-878D-7FAD7A7F77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44"/>
          <a:stretch/>
        </p:blipFill>
        <p:spPr>
          <a:xfrm>
            <a:off x="323528" y="1059582"/>
            <a:ext cx="5146124" cy="3804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A1D2DF-1926-4EC6-B305-AB4B38BEF6CA}"/>
              </a:ext>
            </a:extLst>
          </p:cNvPr>
          <p:cNvSpPr txBox="1"/>
          <p:nvPr/>
        </p:nvSpPr>
        <p:spPr>
          <a:xfrm>
            <a:off x="5622364" y="3118818"/>
            <a:ext cx="349869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Request URL: </a:t>
            </a:r>
          </a:p>
          <a:p>
            <a:pPr algn="l" latinLnBrk="1"/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https://www.ev.or.kr/portal/monitor/evminfo?</a:t>
            </a:r>
            <a:r>
              <a:rPr lang="en-US" altLang="ko-KR" sz="1350" u="sng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sid=ME184071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786E7AC-8826-4666-B393-8BF8A9E4EC9F}"/>
              </a:ext>
            </a:extLst>
          </p:cNvPr>
          <p:cNvSpPr/>
          <p:nvPr/>
        </p:nvSpPr>
        <p:spPr>
          <a:xfrm>
            <a:off x="3526717" y="2636085"/>
            <a:ext cx="1706137" cy="201140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8D8CE4E-07D4-4C05-B0FD-66320F680B94}"/>
              </a:ext>
            </a:extLst>
          </p:cNvPr>
          <p:cNvSpPr/>
          <p:nvPr/>
        </p:nvSpPr>
        <p:spPr>
          <a:xfrm>
            <a:off x="5341577" y="3476609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0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37D18C-6EF0-4FFE-9953-B8927FF4D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763" t="31705" r="27711" b="18524"/>
          <a:stretch/>
        </p:blipFill>
        <p:spPr>
          <a:xfrm>
            <a:off x="218843" y="1229686"/>
            <a:ext cx="6639638" cy="3219651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A681170F-11D8-4CEB-B267-F7BB8460BCA8}"/>
              </a:ext>
            </a:extLst>
          </p:cNvPr>
          <p:cNvGrpSpPr/>
          <p:nvPr/>
        </p:nvGrpSpPr>
        <p:grpSpPr>
          <a:xfrm>
            <a:off x="6707458" y="627257"/>
            <a:ext cx="2007220" cy="4064620"/>
            <a:chOff x="8943277" y="836342"/>
            <a:chExt cx="2676293" cy="541949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6CBDC28-0F5A-4E19-8EE7-D8CFAE308B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61" t="15136" r="72288" b="1191"/>
            <a:stretch/>
          </p:blipFill>
          <p:spPr>
            <a:xfrm>
              <a:off x="8943277" y="836342"/>
              <a:ext cx="2676293" cy="541949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DEE877B1-F4DA-4FBA-B051-0D8B9E68F7B2}"/>
                </a:ext>
              </a:extLst>
            </p:cNvPr>
            <p:cNvSpPr/>
            <p:nvPr/>
          </p:nvSpPr>
          <p:spPr>
            <a:xfrm>
              <a:off x="8943277" y="1037415"/>
              <a:ext cx="1282391" cy="379141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Selenum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이용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SID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가져오기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843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5D527D-AB7A-443D-8653-2A4A24785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4" r="71281" b="28165"/>
          <a:stretch/>
        </p:blipFill>
        <p:spPr>
          <a:xfrm>
            <a:off x="2756786" y="906572"/>
            <a:ext cx="2626113" cy="26873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D64B22-62C1-4B4D-832E-8142088537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84" t="15932" r="46000" b="70533"/>
          <a:stretch/>
        </p:blipFill>
        <p:spPr>
          <a:xfrm>
            <a:off x="5434652" y="1852988"/>
            <a:ext cx="3732196" cy="657488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BA9FA655-872C-46AC-A045-9D6A3BACADB5}"/>
              </a:ext>
            </a:extLst>
          </p:cNvPr>
          <p:cNvGrpSpPr/>
          <p:nvPr/>
        </p:nvGrpSpPr>
        <p:grpSpPr>
          <a:xfrm>
            <a:off x="4807746" y="3219651"/>
            <a:ext cx="4165333" cy="1771116"/>
            <a:chOff x="6443783" y="1682950"/>
            <a:chExt cx="5553777" cy="235290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0A99318-334E-483D-A68C-71A3D5A9B48D}"/>
                </a:ext>
              </a:extLst>
            </p:cNvPr>
            <p:cNvGrpSpPr/>
            <p:nvPr/>
          </p:nvGrpSpPr>
          <p:grpSpPr>
            <a:xfrm>
              <a:off x="6443783" y="1682950"/>
              <a:ext cx="5553777" cy="2352907"/>
              <a:chOff x="6354797" y="4505092"/>
              <a:chExt cx="5553777" cy="235290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F6C972E1-06EC-4C15-AF5C-EFE74F7BB4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9868" t="50044" r="44579" b="13629"/>
              <a:stretch/>
            </p:blipFill>
            <p:spPr>
              <a:xfrm>
                <a:off x="6354797" y="4505092"/>
                <a:ext cx="5553777" cy="2352907"/>
              </a:xfrm>
              <a:prstGeom prst="rect">
                <a:avLst/>
              </a:prstGeom>
            </p:spPr>
          </p:pic>
          <p:cxnSp>
            <p:nvCxnSpPr>
              <p:cNvPr id="8" name="직선 연결선 7">
                <a:extLst>
                  <a:ext uri="{FF2B5EF4-FFF2-40B4-BE49-F238E27FC236}">
                    <a16:creationId xmlns:a16="http://schemas.microsoft.com/office/drawing/2014/main" id="{76A8FE56-01B0-4DC0-8AC9-D3CA1B3B9B3D}"/>
                  </a:ext>
                </a:extLst>
              </p:cNvPr>
              <p:cNvCxnSpPr/>
              <p:nvPr/>
            </p:nvCxnSpPr>
            <p:spPr>
              <a:xfrm>
                <a:off x="6988097" y="5040352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0B1479BE-6E17-4644-9FB6-AA4F67A5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203903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직선 연결선 15">
                <a:extLst>
                  <a:ext uri="{FF2B5EF4-FFF2-40B4-BE49-F238E27FC236}">
                    <a16:creationId xmlns:a16="http://schemas.microsoft.com/office/drawing/2014/main" id="{6ACD9E73-63F8-4B38-82C9-9EC9E53209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06683" y="5378605"/>
                <a:ext cx="472068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F430636D-2954-4A73-B4AC-D2702B64DFEC}"/>
                  </a:ext>
                </a:extLst>
              </p:cNvPr>
              <p:cNvCxnSpPr/>
              <p:nvPr/>
            </p:nvCxnSpPr>
            <p:spPr>
              <a:xfrm>
                <a:off x="6988097" y="5988206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0224FC82-C2FD-479D-ABDD-B8F9094E67D1}"/>
                  </a:ext>
                </a:extLst>
              </p:cNvPr>
              <p:cNvCxnSpPr/>
              <p:nvPr/>
            </p:nvCxnSpPr>
            <p:spPr>
              <a:xfrm>
                <a:off x="6988097" y="6765074"/>
                <a:ext cx="2899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298ABE4-4255-4E57-8F20-0AC2CC9993B7}"/>
                </a:ext>
              </a:extLst>
            </p:cNvPr>
            <p:cNvSpPr/>
            <p:nvPr/>
          </p:nvSpPr>
          <p:spPr>
            <a:xfrm>
              <a:off x="9023668" y="1682950"/>
              <a:ext cx="1556983" cy="289932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59CA0F-6EA7-4640-9FE7-90A1773E9800}"/>
              </a:ext>
            </a:extLst>
          </p:cNvPr>
          <p:cNvSpPr/>
          <p:nvPr/>
        </p:nvSpPr>
        <p:spPr>
          <a:xfrm>
            <a:off x="2823695" y="1237785"/>
            <a:ext cx="1859818" cy="1697774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9AE2833-36DC-4C22-A83B-CA1D6BB060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97" r="71281" b="27096"/>
          <a:stretch/>
        </p:blipFill>
        <p:spPr>
          <a:xfrm>
            <a:off x="145831" y="967930"/>
            <a:ext cx="2626112" cy="2764381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354EFB9-3EDB-4140-9956-C8C66EC13015}"/>
              </a:ext>
            </a:extLst>
          </p:cNvPr>
          <p:cNvSpPr/>
          <p:nvPr/>
        </p:nvSpPr>
        <p:spPr>
          <a:xfrm>
            <a:off x="141127" y="1631184"/>
            <a:ext cx="1859818" cy="718937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BA40537-04C8-4B3D-BDE8-DBF48C31E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68" t="16229" r="44579" b="50193"/>
          <a:stretch/>
        </p:blipFill>
        <p:spPr>
          <a:xfrm>
            <a:off x="317528" y="3359636"/>
            <a:ext cx="4165333" cy="1631130"/>
          </a:xfrm>
          <a:prstGeom prst="rect">
            <a:avLst/>
          </a:prstGeom>
        </p:spPr>
      </p:pic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D30E7F3C-18B3-462E-8864-739441E315F5}"/>
              </a:ext>
            </a:extLst>
          </p:cNvPr>
          <p:cNvSpPr/>
          <p:nvPr/>
        </p:nvSpPr>
        <p:spPr>
          <a:xfrm>
            <a:off x="752708" y="2718110"/>
            <a:ext cx="293161" cy="284356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509E670-A724-4399-960D-59A30BFA9F9F}"/>
              </a:ext>
            </a:extLst>
          </p:cNvPr>
          <p:cNvSpPr/>
          <p:nvPr/>
        </p:nvSpPr>
        <p:spPr>
          <a:xfrm rot="2868377">
            <a:off x="4708778" y="3005082"/>
            <a:ext cx="248117" cy="20072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F6A1597-7435-4938-9144-36A84F2DAEE4}"/>
              </a:ext>
            </a:extLst>
          </p:cNvPr>
          <p:cNvSpPr/>
          <p:nvPr/>
        </p:nvSpPr>
        <p:spPr>
          <a:xfrm>
            <a:off x="225812" y="1761893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3F42E7-D5EA-471D-ADC0-4645100D8569}"/>
              </a:ext>
            </a:extLst>
          </p:cNvPr>
          <p:cNvSpPr/>
          <p:nvPr/>
        </p:nvSpPr>
        <p:spPr>
          <a:xfrm>
            <a:off x="193517" y="2194494"/>
            <a:ext cx="1102813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363EA87-4FFF-4673-8430-464EE8CA23F9}"/>
              </a:ext>
            </a:extLst>
          </p:cNvPr>
          <p:cNvSpPr/>
          <p:nvPr/>
        </p:nvSpPr>
        <p:spPr>
          <a:xfrm>
            <a:off x="3236762" y="1287907"/>
            <a:ext cx="1318728" cy="284414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AB51093-5675-468E-A7BA-2E6C9C63D087}"/>
              </a:ext>
            </a:extLst>
          </p:cNvPr>
          <p:cNvSpPr/>
          <p:nvPr/>
        </p:nvSpPr>
        <p:spPr>
          <a:xfrm>
            <a:off x="3214034" y="1643032"/>
            <a:ext cx="13187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5247DA-2BA0-4271-89E1-343F6930B4F2}"/>
              </a:ext>
            </a:extLst>
          </p:cNvPr>
          <p:cNvSpPr/>
          <p:nvPr/>
        </p:nvSpPr>
        <p:spPr>
          <a:xfrm>
            <a:off x="3214035" y="1892920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8865645-7B05-49A8-B7CF-C8887AC4F66E}"/>
              </a:ext>
            </a:extLst>
          </p:cNvPr>
          <p:cNvSpPr/>
          <p:nvPr/>
        </p:nvSpPr>
        <p:spPr>
          <a:xfrm>
            <a:off x="3199072" y="2131229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2997AD2-2FDE-41C6-8AD3-51140941F7E9}"/>
              </a:ext>
            </a:extLst>
          </p:cNvPr>
          <p:cNvSpPr/>
          <p:nvPr/>
        </p:nvSpPr>
        <p:spPr>
          <a:xfrm>
            <a:off x="3213927" y="2705517"/>
            <a:ext cx="248915" cy="104756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140D33CC-EA38-4A50-886F-EBE856CDC745}"/>
              </a:ext>
            </a:extLst>
          </p:cNvPr>
          <p:cNvCxnSpPr>
            <a:cxnSpLocks/>
          </p:cNvCxnSpPr>
          <p:nvPr/>
        </p:nvCxnSpPr>
        <p:spPr>
          <a:xfrm>
            <a:off x="776452" y="4580364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75A433DF-657D-4813-A8E1-18BB13F8DC15}"/>
              </a:ext>
            </a:extLst>
          </p:cNvPr>
          <p:cNvCxnSpPr>
            <a:cxnSpLocks/>
          </p:cNvCxnSpPr>
          <p:nvPr/>
        </p:nvCxnSpPr>
        <p:spPr>
          <a:xfrm>
            <a:off x="801619" y="4928840"/>
            <a:ext cx="26941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5DA73EB-BF99-40D1-87A5-EFA403FBD3C0}"/>
              </a:ext>
            </a:extLst>
          </p:cNvPr>
          <p:cNvSpPr txBox="1"/>
          <p:nvPr/>
        </p:nvSpPr>
        <p:spPr>
          <a:xfrm>
            <a:off x="5508104" y="1131590"/>
            <a:ext cx="3314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주소 데이터를 이용하여 데이터 </a:t>
            </a:r>
            <a:r>
              <a:rPr lang="ko-KR" altLang="en-US" sz="12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분석시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필요한 지역단위와 구단위로 파싱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B99750C-7F42-4592-ADE5-66543878E5C5}"/>
              </a:ext>
            </a:extLst>
          </p:cNvPr>
          <p:cNvCxnSpPr>
            <a:cxnSpLocks/>
          </p:cNvCxnSpPr>
          <p:nvPr/>
        </p:nvCxnSpPr>
        <p:spPr>
          <a:xfrm>
            <a:off x="5600531" y="2508284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BBC7093-C2A4-4E62-989F-45BEDAB1E62A}"/>
              </a:ext>
            </a:extLst>
          </p:cNvPr>
          <p:cNvCxnSpPr>
            <a:cxnSpLocks/>
          </p:cNvCxnSpPr>
          <p:nvPr/>
        </p:nvCxnSpPr>
        <p:spPr>
          <a:xfrm>
            <a:off x="5592167" y="2375067"/>
            <a:ext cx="245496" cy="21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90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390206D-496F-47C5-9962-5DD101E5586C}"/>
              </a:ext>
            </a:extLst>
          </p:cNvPr>
          <p:cNvSpPr txBox="1"/>
          <p:nvPr/>
        </p:nvSpPr>
        <p:spPr>
          <a:xfrm>
            <a:off x="553959" y="101375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5469A7-C14A-4C3E-87F7-D20BB933E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32" t="36142" r="15605" b="15114"/>
          <a:stretch/>
        </p:blipFill>
        <p:spPr>
          <a:xfrm>
            <a:off x="765208" y="1387842"/>
            <a:ext cx="7860344" cy="31673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971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9CECF5-46EF-4B20-9048-758DE306C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962" r="71281" b="27096"/>
          <a:stretch/>
        </p:blipFill>
        <p:spPr>
          <a:xfrm>
            <a:off x="228476" y="1060041"/>
            <a:ext cx="2626112" cy="1501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D78FF7-B286-49E8-89E0-6C033B881F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201" r="71281" b="48720"/>
          <a:stretch/>
        </p:blipFill>
        <p:spPr>
          <a:xfrm>
            <a:off x="2854587" y="1114561"/>
            <a:ext cx="2626113" cy="2952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078D8C-7854-42F5-A4FD-59592EACFD31}"/>
              </a:ext>
            </a:extLst>
          </p:cNvPr>
          <p:cNvSpPr txBox="1"/>
          <p:nvPr/>
        </p:nvSpPr>
        <p:spPr>
          <a:xfrm>
            <a:off x="555189" y="2768352"/>
            <a:ext cx="4290551" cy="165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>
              <a:lnSpc>
                <a:spcPct val="150000"/>
              </a:lnSpc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충전기 데이터가 들어 있는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Class ’table_01’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길이를 이용하여 충전기 대수 구별</a:t>
            </a: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endParaRPr lang="en-US" altLang="ko-KR" sz="135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l" fontAlgn="t">
              <a:lnSpc>
                <a:spcPct val="150000"/>
              </a:lnSpc>
            </a:pP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 / 2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대이상인 경우 길이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6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이상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/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예외사항들은 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None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값으로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처리</a:t>
            </a:r>
            <a:r>
              <a:rPr lang="en-US" altLang="ko-KR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702C01-9CF9-4ABC-A3DB-8DA67D3A94E5}"/>
              </a:ext>
            </a:extLst>
          </p:cNvPr>
          <p:cNvSpPr/>
          <p:nvPr/>
        </p:nvSpPr>
        <p:spPr>
          <a:xfrm>
            <a:off x="723025" y="1344339"/>
            <a:ext cx="1105894" cy="293219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48E0B-099A-42DA-859A-80BB8E613BD2}"/>
              </a:ext>
            </a:extLst>
          </p:cNvPr>
          <p:cNvSpPr/>
          <p:nvPr/>
        </p:nvSpPr>
        <p:spPr>
          <a:xfrm>
            <a:off x="1772771" y="1793138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5A8D4CA-A881-4507-B0F8-E74FABBCF19C}"/>
              </a:ext>
            </a:extLst>
          </p:cNvPr>
          <p:cNvSpPr/>
          <p:nvPr/>
        </p:nvSpPr>
        <p:spPr>
          <a:xfrm>
            <a:off x="3304481" y="1205002"/>
            <a:ext cx="497828" cy="131027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6235E4-B921-4701-B459-881CD1AF80E4}"/>
              </a:ext>
            </a:extLst>
          </p:cNvPr>
          <p:cNvSpPr/>
          <p:nvPr/>
        </p:nvSpPr>
        <p:spPr>
          <a:xfrm>
            <a:off x="542234" y="1649834"/>
            <a:ext cx="180791" cy="274331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CFA1147-1110-49F3-BD89-E3154304D75C}"/>
              </a:ext>
            </a:extLst>
          </p:cNvPr>
          <p:cNvGrpSpPr/>
          <p:nvPr/>
        </p:nvGrpSpPr>
        <p:grpSpPr>
          <a:xfrm>
            <a:off x="5616547" y="269436"/>
            <a:ext cx="2895749" cy="2150307"/>
            <a:chOff x="960880" y="3794752"/>
            <a:chExt cx="3860998" cy="2867076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62E7E53F-D84B-4E11-841A-B5F68D787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880" y="3861334"/>
              <a:ext cx="3860998" cy="2800494"/>
            </a:xfrm>
            <a:prstGeom prst="rect">
              <a:avLst/>
            </a:prstGeom>
          </p:spPr>
        </p:pic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E51F10E-96CC-4843-89A1-D3205BEE1F58}"/>
                </a:ext>
              </a:extLst>
            </p:cNvPr>
            <p:cNvSpPr/>
            <p:nvPr/>
          </p:nvSpPr>
          <p:spPr>
            <a:xfrm>
              <a:off x="960880" y="3794752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6BBFD6C-75BD-4DFE-9E42-01C7C1005BFC}"/>
              </a:ext>
            </a:extLst>
          </p:cNvPr>
          <p:cNvGrpSpPr/>
          <p:nvPr/>
        </p:nvGrpSpPr>
        <p:grpSpPr>
          <a:xfrm>
            <a:off x="5536036" y="1173514"/>
            <a:ext cx="3475861" cy="2548069"/>
            <a:chOff x="7205659" y="378076"/>
            <a:chExt cx="4634481" cy="3397425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FF0234F-C710-4DCE-BFC8-FCCD45CE5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6007" y="378076"/>
              <a:ext cx="4534133" cy="3397425"/>
            </a:xfrm>
            <a:prstGeom prst="rect">
              <a:avLst/>
            </a:prstGeom>
          </p:spPr>
        </p:pic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3B8B959-C6F7-4414-A614-DC821991FDB8}"/>
                </a:ext>
              </a:extLst>
            </p:cNvPr>
            <p:cNvSpPr/>
            <p:nvPr/>
          </p:nvSpPr>
          <p:spPr>
            <a:xfrm>
              <a:off x="7205659" y="378076"/>
              <a:ext cx="1704958" cy="291965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6ECB3-A3E7-4041-A954-098E7C6D5EFD}"/>
              </a:ext>
            </a:extLst>
          </p:cNvPr>
          <p:cNvGrpSpPr/>
          <p:nvPr/>
        </p:nvGrpSpPr>
        <p:grpSpPr>
          <a:xfrm>
            <a:off x="5536036" y="2246629"/>
            <a:ext cx="2772105" cy="2518721"/>
            <a:chOff x="6271814" y="3102378"/>
            <a:chExt cx="3696140" cy="3358295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10AA9801-41D7-4F0A-8F56-A0E001160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727" y="3139452"/>
              <a:ext cx="3448227" cy="3321221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F3D7997-309D-4E81-B2DD-5DFD325AFE94}"/>
                </a:ext>
              </a:extLst>
            </p:cNvPr>
            <p:cNvSpPr/>
            <p:nvPr/>
          </p:nvSpPr>
          <p:spPr>
            <a:xfrm>
              <a:off x="6271814" y="3102378"/>
              <a:ext cx="1777993" cy="309788"/>
            </a:xfrm>
            <a:prstGeom prst="ellipse">
              <a:avLst/>
            </a:prstGeom>
            <a:noFill/>
            <a:ln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75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54A414-ACFB-4456-AA0D-85F884425294}"/>
              </a:ext>
            </a:extLst>
          </p:cNvPr>
          <p:cNvSpPr txBox="1"/>
          <p:nvPr/>
        </p:nvSpPr>
        <p:spPr>
          <a:xfrm>
            <a:off x="971600" y="1018176"/>
            <a:ext cx="74518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ko-KR" altLang="en-US" sz="135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 프레임을 이용하여 데이터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6A420-F147-4FD9-9D42-C843FEF11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27" t="39173" r="15566" b="9864"/>
          <a:stretch/>
        </p:blipFill>
        <p:spPr>
          <a:xfrm>
            <a:off x="1003433" y="1318258"/>
            <a:ext cx="7623209" cy="3224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84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3B8B059-6083-4D9D-A0B2-C4013C66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48" y="1075658"/>
            <a:ext cx="5383464" cy="87327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FEE5ACF-3FC9-4EDB-B112-ADA9BFE73B1D}"/>
              </a:ext>
            </a:extLst>
          </p:cNvPr>
          <p:cNvSpPr/>
          <p:nvPr/>
        </p:nvSpPr>
        <p:spPr>
          <a:xfrm>
            <a:off x="871396" y="1741788"/>
            <a:ext cx="4304590" cy="207142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1AEC80-5F95-44D0-8577-510289523EED}"/>
              </a:ext>
            </a:extLst>
          </p:cNvPr>
          <p:cNvSpPr/>
          <p:nvPr/>
        </p:nvSpPr>
        <p:spPr>
          <a:xfrm>
            <a:off x="5402781" y="1741788"/>
            <a:ext cx="163087" cy="159138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56CD8-DE8D-4E0E-B6BE-735935C748B6}"/>
              </a:ext>
            </a:extLst>
          </p:cNvPr>
          <p:cNvSpPr txBox="1"/>
          <p:nvPr/>
        </p:nvSpPr>
        <p:spPr>
          <a:xfrm>
            <a:off x="5707885" y="1706859"/>
            <a:ext cx="349869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900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(15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en-US" altLang="ko-KR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135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간격으로 데이터 업데이트</a:t>
            </a:r>
            <a:endParaRPr lang="en-US" altLang="ko-KR" sz="1350" u="sng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F7382B-4A06-494F-9843-7ABEE71EA4D5}"/>
              </a:ext>
            </a:extLst>
          </p:cNvPr>
          <p:cNvSpPr txBox="1"/>
          <p:nvPr/>
        </p:nvSpPr>
        <p:spPr>
          <a:xfrm>
            <a:off x="2592306" y="3159643"/>
            <a:ext cx="441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t"/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* AWS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환경에서 테스트 완료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데이터 수집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7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Database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데이터베이스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9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23161" y="1378733"/>
            <a:ext cx="8497679" cy="3240000"/>
            <a:chOff x="504198" y="1854935"/>
            <a:chExt cx="11330239" cy="4320000"/>
          </a:xfrm>
        </p:grpSpPr>
        <p:grpSp>
          <p:nvGrpSpPr>
            <p:cNvPr id="15" name="그룹 14"/>
            <p:cNvGrpSpPr/>
            <p:nvPr/>
          </p:nvGrpSpPr>
          <p:grpSpPr>
            <a:xfrm>
              <a:off x="504198" y="1854935"/>
              <a:ext cx="6480000" cy="4320000"/>
              <a:chOff x="556953" y="1379911"/>
              <a:chExt cx="7200000" cy="4379465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1379911"/>
                <a:ext cx="7200000" cy="4379465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953" y="4319376"/>
                <a:ext cx="7200000" cy="1440000"/>
              </a:xfrm>
              <a:prstGeom prst="rect">
                <a:avLst/>
              </a:prstGeom>
            </p:spPr>
          </p:pic>
          <p:sp>
            <p:nvSpPr>
              <p:cNvPr id="13" name="아래쪽 화살표 12"/>
              <p:cNvSpPr/>
              <p:nvPr/>
            </p:nvSpPr>
            <p:spPr>
              <a:xfrm>
                <a:off x="3976953" y="3694258"/>
                <a:ext cx="360000" cy="360000"/>
              </a:xfrm>
              <a:prstGeom prst="downArrow">
                <a:avLst/>
              </a:prstGeom>
              <a:solidFill>
                <a:srgbClr val="92D050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1600200" y="2558562"/>
                <a:ext cx="3815862" cy="756138"/>
              </a:xfrm>
              <a:prstGeom prst="rect">
                <a:avLst/>
              </a:prstGeom>
              <a:noFill/>
              <a:ln w="28575">
                <a:solidFill>
                  <a:srgbClr val="92D05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50"/>
              </a:p>
            </p:txBody>
          </p: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127812" y="1854935"/>
              <a:ext cx="4706625" cy="3400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테이블 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dirty="0" err="1"/>
                <a:t>컬럼명과</a:t>
              </a:r>
              <a:r>
                <a:rPr lang="ko-KR" altLang="en-US" sz="1050" dirty="0"/>
                <a:t> 데이터 타입</a:t>
              </a:r>
              <a:r>
                <a:rPr lang="en-US" altLang="ko-KR" sz="1050" dirty="0"/>
                <a:t>, </a:t>
              </a:r>
              <a:r>
                <a:rPr lang="ko-KR" altLang="en-US" sz="1050" dirty="0"/>
                <a:t>길이 설정을 그림과 같이 설정한다</a:t>
              </a:r>
              <a:r>
                <a:rPr lang="en-US" altLang="ko-KR" sz="1050" dirty="0"/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id : </a:t>
              </a:r>
              <a:r>
                <a:rPr lang="ko-KR" altLang="en-US" sz="1050" dirty="0"/>
                <a:t>충전기 인덱스 번호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sid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고유 </a:t>
              </a:r>
              <a:r>
                <a:rPr lang="en-US" altLang="ko-KR" sz="1050" dirty="0"/>
                <a:t>id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c_name</a:t>
              </a:r>
              <a:r>
                <a:rPr lang="en-US" altLang="ko-KR" sz="1050" dirty="0"/>
                <a:t> : </a:t>
              </a:r>
              <a:r>
                <a:rPr lang="ko-KR" altLang="en-US" sz="1050" dirty="0" err="1"/>
                <a:t>충전소명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typ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구분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charge : </a:t>
              </a:r>
              <a:r>
                <a:rPr lang="ko-KR" altLang="en-US" sz="1050" dirty="0"/>
                <a:t>충전기 타입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c_using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충전기 사용 현황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amount : </a:t>
              </a:r>
              <a:r>
                <a:rPr lang="ko-KR" altLang="en-US" sz="1050" dirty="0" err="1"/>
                <a:t>급속충전량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 err="1"/>
                <a:t>c_create_date</a:t>
              </a:r>
              <a:r>
                <a:rPr lang="en-US" altLang="ko-KR" sz="1050" dirty="0"/>
                <a:t> : </a:t>
              </a:r>
              <a:r>
                <a:rPr lang="ko-KR" altLang="en-US" sz="1050" dirty="0"/>
                <a:t>생성된 날짜</a:t>
              </a:r>
              <a:endParaRPr lang="en-US" altLang="ko-KR" sz="105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58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23161" y="1372262"/>
            <a:ext cx="8497679" cy="3295133"/>
            <a:chOff x="430880" y="1838310"/>
            <a:chExt cx="11330239" cy="4393510"/>
          </a:xfrm>
        </p:grpSpPr>
        <p:grpSp>
          <p:nvGrpSpPr>
            <p:cNvPr id="7" name="그룹 6"/>
            <p:cNvGrpSpPr/>
            <p:nvPr/>
          </p:nvGrpSpPr>
          <p:grpSpPr>
            <a:xfrm>
              <a:off x="430880" y="1838310"/>
              <a:ext cx="11330239" cy="4393510"/>
              <a:chOff x="430880" y="1838310"/>
              <a:chExt cx="11330239" cy="4393510"/>
            </a:xfrm>
          </p:grpSpPr>
          <p:pic>
            <p:nvPicPr>
              <p:cNvPr id="2" name="그림 1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880" y="1838310"/>
                <a:ext cx="6480000" cy="4320000"/>
              </a:xfrm>
              <a:prstGeom prst="rect">
                <a:avLst/>
              </a:prstGeom>
            </p:spPr>
          </p:pic>
          <p:grpSp>
            <p:nvGrpSpPr>
              <p:cNvPr id="16" name="그룹 15"/>
              <p:cNvGrpSpPr/>
              <p:nvPr/>
            </p:nvGrpSpPr>
            <p:grpSpPr>
              <a:xfrm>
                <a:off x="1369802" y="1838310"/>
                <a:ext cx="10391317" cy="4393510"/>
                <a:chOff x="1443120" y="1854935"/>
                <a:chExt cx="10391317" cy="4393510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443120" y="3017582"/>
                  <a:ext cx="3434276" cy="1600143"/>
                  <a:chOff x="1600200" y="2558562"/>
                  <a:chExt cx="3815862" cy="1622169"/>
                </a:xfrm>
              </p:grpSpPr>
              <p:sp>
                <p:nvSpPr>
                  <p:cNvPr id="13" name="아래쪽 화살표 12"/>
                  <p:cNvSpPr/>
                  <p:nvPr/>
                </p:nvSpPr>
                <p:spPr>
                  <a:xfrm>
                    <a:off x="3976953" y="3820731"/>
                    <a:ext cx="360000" cy="360000"/>
                  </a:xfrm>
                  <a:prstGeom prst="downArrow">
                    <a:avLst/>
                  </a:prstGeom>
                  <a:solidFill>
                    <a:srgbClr val="92D050"/>
                  </a:solidFill>
                  <a:ln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  <p:sp>
                <p:nvSpPr>
                  <p:cNvPr id="14" name="직사각형 13"/>
                  <p:cNvSpPr/>
                  <p:nvPr/>
                </p:nvSpPr>
                <p:spPr>
                  <a:xfrm>
                    <a:off x="1600200" y="2558562"/>
                    <a:ext cx="3815862" cy="1123525"/>
                  </a:xfrm>
                  <a:prstGeom prst="rect">
                    <a:avLst/>
                  </a:prstGeom>
                  <a:noFill/>
                  <a:ln w="28575">
                    <a:solidFill>
                      <a:srgbClr val="92D05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350"/>
                  </a:p>
                </p:txBody>
              </p:sp>
            </p:grp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3D037491-32E2-4DD3-B019-97C2CD66DC3A}"/>
                    </a:ext>
                  </a:extLst>
                </p:cNvPr>
                <p:cNvSpPr/>
                <p:nvPr/>
              </p:nvSpPr>
              <p:spPr>
                <a:xfrm>
                  <a:off x="7127812" y="1854935"/>
                  <a:ext cx="4706625" cy="43935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2) </a:t>
                  </a:r>
                  <a:r>
                    <a:rPr lang="ko-KR" altLang="en-US" sz="1200" b="1" dirty="0">
                      <a:solidFill>
                        <a:srgbClr val="00B050"/>
                      </a:solidFill>
                      <a:latin typeface="HY헤드라인M" panose="02030600000101010101" pitchFamily="18" charset="-127"/>
                      <a:ea typeface="HY헤드라인M" panose="02030600000101010101" pitchFamily="18" charset="-127"/>
                    </a:rPr>
                    <a:t>충전소 테이블 </a:t>
                  </a:r>
                  <a:endPara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975" dirty="0" err="1"/>
                    <a:t>컬럼명과</a:t>
                  </a:r>
                  <a:r>
                    <a:rPr lang="ko-KR" altLang="en-US" sz="975" dirty="0"/>
                    <a:t> 데이터 타입</a:t>
                  </a:r>
                  <a:r>
                    <a:rPr lang="en-US" altLang="ko-KR" sz="975" dirty="0"/>
                    <a:t>, </a:t>
                  </a:r>
                  <a:r>
                    <a:rPr lang="ko-KR" altLang="en-US" sz="975" dirty="0"/>
                    <a:t>길이 설정을 그림과 같이 설정한다</a:t>
                  </a:r>
                  <a:r>
                    <a:rPr lang="en-US" altLang="ko-KR" sz="975" dirty="0"/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sid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고유 </a:t>
                  </a:r>
                  <a:r>
                    <a:rPr lang="en-US" altLang="ko-KR" sz="975" dirty="0"/>
                    <a:t>id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name : </a:t>
                  </a:r>
                  <a:r>
                    <a:rPr lang="ko-KR" altLang="en-US" sz="975" dirty="0" err="1"/>
                    <a:t>충전소명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u_time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사용가능시간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agency : </a:t>
                  </a:r>
                  <a:r>
                    <a:rPr lang="ko-KR" altLang="en-US" sz="975" dirty="0"/>
                    <a:t>운영기관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do : </a:t>
                  </a:r>
                  <a:r>
                    <a:rPr lang="ko-KR" altLang="en-US" sz="975" dirty="0"/>
                    <a:t>도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city : </a:t>
                  </a:r>
                  <a:r>
                    <a:rPr lang="ko-KR" altLang="en-US" sz="975" dirty="0"/>
                    <a:t>시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gu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구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c_add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충전소 주소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phone : </a:t>
                  </a:r>
                  <a:r>
                    <a:rPr lang="ko-KR" altLang="en-US" sz="975" dirty="0"/>
                    <a:t>충전소 연락처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/>
                    <a:t>fee : </a:t>
                  </a:r>
                  <a:r>
                    <a:rPr lang="ko-KR" altLang="en-US" sz="975" dirty="0"/>
                    <a:t>충전소 요금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etc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참고사항</a:t>
                  </a:r>
                  <a:endParaRPr lang="en-US" altLang="ko-KR" sz="975" dirty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975" dirty="0" err="1"/>
                    <a:t>create_date</a:t>
                  </a:r>
                  <a:r>
                    <a:rPr lang="en-US" altLang="ko-KR" sz="975" dirty="0"/>
                    <a:t> : </a:t>
                  </a:r>
                  <a:r>
                    <a:rPr lang="ko-KR" altLang="en-US" sz="975" dirty="0"/>
                    <a:t>생성된 날짜</a:t>
                  </a:r>
                  <a:endParaRPr lang="en-US" altLang="ko-KR" sz="975" dirty="0"/>
                </a:p>
              </p:txBody>
            </p:sp>
          </p:grpSp>
        </p:grpSp>
        <p:pic>
          <p:nvPicPr>
            <p:cNvPr id="6" name="그림 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8310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085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1054146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715539"/>
            <a:ext cx="2143125" cy="2143125"/>
          </a:xfrm>
          <a:prstGeom prst="rect">
            <a:avLst/>
          </a:prstGeom>
        </p:spPr>
      </p:pic>
      <p:sp>
        <p:nvSpPr>
          <p:cNvPr id="31" name="Rechteck 10"/>
          <p:cNvSpPr/>
          <p:nvPr/>
        </p:nvSpPr>
        <p:spPr>
          <a:xfrm>
            <a:off x="611560" y="627534"/>
            <a:ext cx="8008703" cy="417646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2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#01 </a:t>
            </a:r>
            <a:r>
              <a:rPr lang="de-DE" sz="2100" b="1" spc="225" dirty="0">
                <a:latin typeface="Century Gothic" panose="020B0502020202020204" pitchFamily="34" charset="0"/>
              </a:rPr>
              <a:t>Intro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577489"/>
              </p:ext>
            </p:extLst>
          </p:nvPr>
        </p:nvGraphicFramePr>
        <p:xfrm>
          <a:off x="1943708" y="2695837"/>
          <a:ext cx="5256585" cy="19202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51317">
                  <a:extLst>
                    <a:ext uri="{9D8B030D-6E8A-4147-A177-3AD203B41FA5}">
                      <a16:colId xmlns:a16="http://schemas.microsoft.com/office/drawing/2014/main" val="67163518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2137661408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1041114323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4182280440"/>
                    </a:ext>
                  </a:extLst>
                </a:gridCol>
                <a:gridCol w="1051317">
                  <a:extLst>
                    <a:ext uri="{9D8B030D-6E8A-4147-A177-3AD203B41FA5}">
                      <a16:colId xmlns:a16="http://schemas.microsoft.com/office/drawing/2014/main" val="521714132"/>
                    </a:ext>
                  </a:extLst>
                </a:gridCol>
              </a:tblGrid>
              <a:tr h="263045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일정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120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701881"/>
                  </a:ext>
                </a:extLst>
              </a:tr>
              <a:tr h="26304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08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09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9901575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Web</a:t>
                      </a:r>
                      <a:r>
                        <a:rPr lang="en-US" altLang="ko-KR" sz="10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Crawling</a:t>
                      </a:r>
                      <a:endParaRPr lang="ko-KR" altLang="en-US" sz="10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0005864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DB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738043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802308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551636"/>
                  </a:ext>
                </a:extLst>
              </a:tr>
              <a:tr h="263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PPT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173584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3169407" y="3314509"/>
            <a:ext cx="1898872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240494" y="3579862"/>
            <a:ext cx="1411625" cy="14401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240494" y="3867894"/>
            <a:ext cx="1836204" cy="1440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466219" y="4131585"/>
            <a:ext cx="1792731" cy="14401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5308335" y="4395276"/>
            <a:ext cx="1183261" cy="1440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753070"/>
              </p:ext>
            </p:extLst>
          </p:nvPr>
        </p:nvGraphicFramePr>
        <p:xfrm>
          <a:off x="1943708" y="699542"/>
          <a:ext cx="5256584" cy="1996295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925908">
                  <a:extLst>
                    <a:ext uri="{9D8B030D-6E8A-4147-A177-3AD203B41FA5}">
                      <a16:colId xmlns:a16="http://schemas.microsoft.com/office/drawing/2014/main" val="768269119"/>
                    </a:ext>
                  </a:extLst>
                </a:gridCol>
                <a:gridCol w="3330676">
                  <a:extLst>
                    <a:ext uri="{9D8B030D-6E8A-4147-A177-3AD203B41FA5}">
                      <a16:colId xmlns:a16="http://schemas.microsoft.com/office/drawing/2014/main" val="3175650364"/>
                    </a:ext>
                  </a:extLst>
                </a:gridCol>
              </a:tblGrid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전기자동차 충전소 데이터를 이용한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및 충전기 예측 모델 개발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618587"/>
                  </a:ext>
                </a:extLst>
              </a:tr>
              <a:tr h="2844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~ 2020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년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월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10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8852828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충전소 데이터는 환경부 충전소 정보를 크롤링하고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DB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일정시간마다 정보를 저장한 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축적된 데이터의 분석을 통해 결과를 도출한다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96293"/>
                  </a:ext>
                </a:extLst>
              </a:tr>
              <a:tr h="469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사용</a:t>
                      </a:r>
                      <a:r>
                        <a:rPr lang="ko-KR" altLang="en-US" sz="1200" b="1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프로그램</a:t>
                      </a:r>
                      <a:endParaRPr lang="ko-KR" altLang="en-US" sz="1200" b="1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AWS (Cloud), Python, Maria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DB (</a:t>
                      </a:r>
                      <a:r>
                        <a:rPr lang="en-US" altLang="ko-KR" sz="900" baseline="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HeidiSQL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)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9883298"/>
                  </a:ext>
                </a:extLst>
              </a:tr>
              <a:tr h="3697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수행 조직 및 일정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팀장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변준현</a:t>
                      </a:r>
                      <a:endParaRPr lang="en-US" altLang="ko-KR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팀원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</a:t>
                      </a:r>
                      <a:r>
                        <a:rPr lang="ko-KR" altLang="en-US" sz="900" dirty="0" err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오주현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김민지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lang="ko-KR" altLang="en-US" sz="9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김소희</a:t>
                      </a:r>
                      <a:endParaRPr lang="ko-KR" altLang="en-US" sz="900" dirty="0">
                        <a:solidFill>
                          <a:schemeClr val="tx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64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66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323161" y="1365793"/>
            <a:ext cx="8497679" cy="3240000"/>
            <a:chOff x="430880" y="1838310"/>
            <a:chExt cx="11330239" cy="4320000"/>
          </a:xfrm>
        </p:grpSpPr>
        <p:pic>
          <p:nvPicPr>
            <p:cNvPr id="2" name="그림 1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1838310"/>
              <a:ext cx="6480000" cy="4320000"/>
            </a:xfrm>
            <a:prstGeom prst="rect">
              <a:avLst/>
            </a:prstGeom>
          </p:spPr>
        </p:pic>
        <p:grpSp>
          <p:nvGrpSpPr>
            <p:cNvPr id="16" name="그룹 15"/>
            <p:cNvGrpSpPr/>
            <p:nvPr/>
          </p:nvGrpSpPr>
          <p:grpSpPr>
            <a:xfrm>
              <a:off x="1369802" y="1838310"/>
              <a:ext cx="10391317" cy="2754600"/>
              <a:chOff x="1443120" y="1854935"/>
              <a:chExt cx="10391317" cy="2754600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443120" y="3017583"/>
                <a:ext cx="3434276" cy="1344137"/>
                <a:chOff x="1600200" y="2558563"/>
                <a:chExt cx="3815862" cy="1362639"/>
              </a:xfrm>
            </p:grpSpPr>
            <p:sp>
              <p:nvSpPr>
                <p:cNvPr id="13" name="아래쪽 화살표 12"/>
                <p:cNvSpPr/>
                <p:nvPr/>
              </p:nvSpPr>
              <p:spPr>
                <a:xfrm>
                  <a:off x="3976953" y="3561202"/>
                  <a:ext cx="360000" cy="360000"/>
                </a:xfrm>
                <a:prstGeom prst="downArrow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  <p:sp>
              <p:nvSpPr>
                <p:cNvPr id="14" name="직사각형 13"/>
                <p:cNvSpPr/>
                <p:nvPr/>
              </p:nvSpPr>
              <p:spPr>
                <a:xfrm>
                  <a:off x="1600200" y="2558563"/>
                  <a:ext cx="3815862" cy="604465"/>
                </a:xfrm>
                <a:prstGeom prst="rect">
                  <a:avLst/>
                </a:prstGeom>
                <a:noFill/>
                <a:ln w="28575">
                  <a:solidFill>
                    <a:srgbClr val="92D050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350"/>
                </a:p>
              </p:txBody>
            </p:sp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3D037491-32E2-4DD3-B019-97C2CD66DC3A}"/>
                  </a:ext>
                </a:extLst>
              </p:cNvPr>
              <p:cNvSpPr/>
              <p:nvPr/>
            </p:nvSpPr>
            <p:spPr>
              <a:xfrm>
                <a:off x="7127812" y="1854935"/>
                <a:ext cx="4706625" cy="27546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3) </a:t>
                </a:r>
                <a:r>
                  <a:rPr lang="ko-KR" altLang="en-US" sz="1200" b="1" dirty="0">
                    <a:solidFill>
                      <a:srgbClr val="00B050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충전기 사용 현황 </a:t>
                </a:r>
                <a:endPara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dirty="0" err="1"/>
                  <a:t>컬럼명과</a:t>
                </a:r>
                <a:r>
                  <a:rPr lang="ko-KR" altLang="en-US" sz="1050" dirty="0"/>
                  <a:t> 데이터 타입</a:t>
                </a:r>
                <a:r>
                  <a:rPr lang="en-US" altLang="ko-KR" sz="1050" dirty="0"/>
                  <a:t>, </a:t>
                </a:r>
                <a:r>
                  <a:rPr lang="ko-KR" altLang="en-US" sz="1050" dirty="0"/>
                  <a:t>길이 설정을 그림과 같이 설정한다</a:t>
                </a:r>
                <a:r>
                  <a:rPr lang="en-US" altLang="ko-KR" sz="1050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/>
                  <a:t>id : </a:t>
                </a:r>
                <a:r>
                  <a:rPr lang="ko-KR" altLang="en-US" sz="1050" dirty="0"/>
                  <a:t>충전기  고유 </a:t>
                </a:r>
                <a:r>
                  <a:rPr lang="en-US" altLang="ko-KR" sz="1050" dirty="0"/>
                  <a:t>id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start_time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시작 시간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end_date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날짜</a:t>
                </a:r>
                <a:endParaRPr lang="en-US" altLang="ko-KR" sz="105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end_time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충전 끝난 시간</a:t>
                </a:r>
                <a:r>
                  <a:rPr lang="en-US" altLang="ko-KR" sz="1050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050" dirty="0" err="1"/>
                  <a:t>use_time</a:t>
                </a:r>
                <a:r>
                  <a:rPr lang="en-US" altLang="ko-KR" sz="1050" dirty="0"/>
                  <a:t> : </a:t>
                </a:r>
                <a:r>
                  <a:rPr lang="ko-KR" altLang="en-US" sz="1050" dirty="0"/>
                  <a:t>공란</a:t>
                </a:r>
                <a:endParaRPr lang="en-US" altLang="ko-KR" sz="1050" dirty="0"/>
              </a:p>
            </p:txBody>
          </p:sp>
        </p:grpSp>
        <p:pic>
          <p:nvPicPr>
            <p:cNvPr id="3" name="그림 2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80" y="4711781"/>
              <a:ext cx="6480000" cy="144000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테이블 구성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1204553" y="1126136"/>
            <a:ext cx="6734895" cy="3782235"/>
            <a:chOff x="1541658" y="1601268"/>
            <a:chExt cx="8979860" cy="504298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1639532"/>
              <a:ext cx="4706625" cy="13926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MySQL (</a:t>
              </a:r>
              <a:r>
                <a:rPr lang="en-US" altLang="ko-KR" sz="1200" b="1" dirty="0" err="1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HeidiSQL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 Library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dirty="0"/>
                <a:t>데이터베이스에 연동시키기 위한 필요한 라이브러리를 불러온다</a:t>
              </a:r>
              <a:r>
                <a:rPr lang="en-US" altLang="ko-KR" sz="1050" dirty="0"/>
                <a:t>.</a:t>
              </a:r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1601268"/>
              <a:ext cx="3467100" cy="140017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3161820"/>
              <a:ext cx="5877045" cy="818650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1658" y="4140847"/>
              <a:ext cx="4158191" cy="25034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5814893" y="4727943"/>
              <a:ext cx="4706625" cy="1231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네트워크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설정</a:t>
              </a:r>
              <a:endParaRPr lang="en-US" altLang="ko-KR" sz="1200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err="1"/>
                <a:t>HeidiSQL</a:t>
              </a:r>
              <a:r>
                <a:rPr lang="ko-KR" altLang="en-US" sz="1200" dirty="0"/>
                <a:t>의 </a:t>
              </a:r>
              <a:r>
                <a:rPr lang="ko-KR" altLang="en-US" sz="1200" dirty="0" err="1"/>
                <a:t>호스트명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사용자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암호 등을 </a:t>
              </a:r>
              <a:r>
                <a:rPr lang="en-US" altLang="ko-KR" sz="1200" dirty="0"/>
                <a:t>Python</a:t>
              </a:r>
              <a:r>
                <a:rPr lang="ko-KR" altLang="en-US" sz="1200" dirty="0"/>
                <a:t>과 연결 작업을 위하여 일치시킨다</a:t>
              </a:r>
              <a:r>
                <a:rPr lang="en-US" altLang="ko-KR" sz="1200" dirty="0"/>
                <a:t>.</a:t>
              </a:r>
            </a:p>
          </p:txBody>
        </p:sp>
      </p:grpSp>
      <p:sp>
        <p:nvSpPr>
          <p:cNvPr id="7" name="왼쪽/위쪽 화살표 6"/>
          <p:cNvSpPr/>
          <p:nvPr/>
        </p:nvSpPr>
        <p:spPr>
          <a:xfrm>
            <a:off x="4761781" y="3055840"/>
            <a:ext cx="270000" cy="270000"/>
          </a:xfrm>
          <a:prstGeom prst="lef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Python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이용한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Database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연동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28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522000" y="1004303"/>
            <a:ext cx="8100000" cy="4047851"/>
            <a:chOff x="353683" y="1209675"/>
            <a:chExt cx="10800000" cy="5397134"/>
          </a:xfrm>
        </p:grpSpPr>
        <p:pic>
          <p:nvPicPr>
            <p:cNvPr id="7" name="그림 6"/>
            <p:cNvPicPr preferRelativeResize="0"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83" y="1209675"/>
              <a:ext cx="7200000" cy="4320000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83" y="4192438"/>
              <a:ext cx="7200000" cy="241437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8838747" y="4192437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lnSpc>
                  <a:spcPct val="150000"/>
                </a:lnSpc>
                <a:buAutoNum type="arabicParenR"/>
              </a:pP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1" name="위로 굽은 화살표 10"/>
            <p:cNvSpPr/>
            <p:nvPr/>
          </p:nvSpPr>
          <p:spPr>
            <a:xfrm rot="16200000">
              <a:off x="7898467" y="3193138"/>
              <a:ext cx="720000" cy="720000"/>
            </a:xfrm>
            <a:prstGeom prst="bentUp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33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223249" y="1051687"/>
            <a:ext cx="8697503" cy="3930788"/>
            <a:chOff x="191958" y="1402249"/>
            <a:chExt cx="11596671" cy="5241051"/>
          </a:xfrm>
        </p:grpSpPr>
        <p:grpSp>
          <p:nvGrpSpPr>
            <p:cNvPr id="10" name="그룹 9"/>
            <p:cNvGrpSpPr/>
            <p:nvPr/>
          </p:nvGrpSpPr>
          <p:grpSpPr>
            <a:xfrm>
              <a:off x="191958" y="1402249"/>
              <a:ext cx="6117045" cy="5241051"/>
              <a:chOff x="466414" y="1162534"/>
              <a:chExt cx="6117045" cy="5241051"/>
            </a:xfrm>
          </p:grpSpPr>
          <p:pic>
            <p:nvPicPr>
              <p:cNvPr id="5" name="그림 4"/>
              <p:cNvPicPr preferRelativeResize="0"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414" y="1162534"/>
                <a:ext cx="5400000" cy="360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 preferRelativeResize="0">
                <a:picLocks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459" y="2803585"/>
                <a:ext cx="5400000" cy="360000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629" y="2358869"/>
              <a:ext cx="5400000" cy="4284431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9473693" y="2358868"/>
              <a:ext cx="2314936" cy="1069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2)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 </a:t>
              </a:r>
              <a:r>
                <a:rPr lang="en-US" altLang="ko-KR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insert </a:t>
              </a:r>
              <a:r>
                <a:rPr lang="ko-KR" altLang="en-US" sz="1200" b="1" dirty="0">
                  <a:solidFill>
                    <a:srgbClr val="00B050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코드</a:t>
              </a:r>
              <a:endParaRPr lang="en-US" altLang="ko-KR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050" dirty="0"/>
            </a:p>
            <a:p>
              <a:pPr algn="r">
                <a:lnSpc>
                  <a:spcPct val="150000"/>
                </a:lnSpc>
              </a:pPr>
              <a:endParaRPr lang="en-US" altLang="ko-KR" sz="825" dirty="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2" name="왼쪽 화살표 11"/>
            <p:cNvSpPr>
              <a:spLocks/>
            </p:cNvSpPr>
            <p:nvPr/>
          </p:nvSpPr>
          <p:spPr>
            <a:xfrm>
              <a:off x="5949003" y="4663300"/>
              <a:ext cx="360000" cy="360000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223261" y="1483940"/>
            <a:ext cx="8697478" cy="3037500"/>
            <a:chOff x="207035" y="2064850"/>
            <a:chExt cx="11596637" cy="4050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7487727" y="2064850"/>
              <a:ext cx="4315945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  <a:latin typeface="+mn-ea"/>
                </a:rPr>
                <a:t>1)</a:t>
              </a:r>
              <a:r>
                <a:rPr lang="en-US" altLang="ko-KR" sz="1050" dirty="0">
                  <a:solidFill>
                    <a:schemeClr val="tx1">
                      <a:lumMod val="50000"/>
                    </a:schemeClr>
                  </a:solidFill>
                </a:rPr>
                <a:t> </a:t>
              </a:r>
              <a:r>
                <a:rPr lang="ko-KR" altLang="en-US" sz="1050" dirty="0"/>
                <a:t>아마존 서버에서 실시간으로 크롤링한 데이터가 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    DB</a:t>
              </a:r>
              <a:r>
                <a:rPr lang="ko-KR" altLang="en-US" sz="1050" dirty="0"/>
                <a:t>로 저장하는 과정 수시로 에러 유무 확인 필요</a:t>
              </a:r>
              <a:endParaRPr lang="en-US" altLang="ko-KR" sz="1050" dirty="0"/>
            </a:p>
            <a:p>
              <a:pPr>
                <a:lnSpc>
                  <a:spcPct val="150000"/>
                </a:lnSpc>
              </a:pPr>
              <a:r>
                <a:rPr lang="en-US" altLang="ko-KR" sz="1050" dirty="0"/>
                <a:t>2) </a:t>
              </a:r>
              <a:r>
                <a:rPr lang="ko-KR" altLang="en-US" sz="1050" dirty="0"/>
                <a:t>에러 및 개선 사항이 </a:t>
              </a:r>
              <a:r>
                <a:rPr lang="ko-KR" altLang="en-US" sz="1050" dirty="0" err="1"/>
                <a:t>있을시</a:t>
              </a:r>
              <a:r>
                <a:rPr lang="ko-KR" altLang="en-US" sz="1050" dirty="0"/>
                <a:t> 필요 부분 코드 수정  </a:t>
              </a:r>
              <a:endParaRPr lang="en-US" altLang="ko-KR" sz="1050" dirty="0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35" y="2064850"/>
              <a:ext cx="7200000" cy="40500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1052423" y="2932981"/>
              <a:ext cx="1009290" cy="3010619"/>
            </a:xfrm>
            <a:prstGeom prst="rect">
              <a:avLst/>
            </a:prstGeom>
            <a:noFill/>
            <a:ln w="28575">
              <a:solidFill>
                <a:srgbClr val="92D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5" name="오른쪽 화살표 4"/>
            <p:cNvSpPr/>
            <p:nvPr/>
          </p:nvSpPr>
          <p:spPr>
            <a:xfrm>
              <a:off x="2139351" y="4319677"/>
              <a:ext cx="2044459" cy="237226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D037491-32E2-4DD3-B019-97C2CD66DC3A}"/>
                </a:ext>
              </a:extLst>
            </p:cNvPr>
            <p:cNvSpPr/>
            <p:nvPr/>
          </p:nvSpPr>
          <p:spPr>
            <a:xfrm>
              <a:off x="2403870" y="3858013"/>
              <a:ext cx="1515420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/>
                <a:t>실시간 </a:t>
              </a:r>
              <a:r>
                <a:rPr lang="ko-KR" altLang="en-US" sz="1200" b="1" dirty="0" err="1"/>
                <a:t>저장중</a:t>
              </a:r>
              <a:endParaRPr lang="en-US" altLang="ko-KR" sz="1200" b="1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크롤링한 데이터 저장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5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27560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Analisys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90564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데이터 분석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20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39552" y="1131590"/>
            <a:ext cx="7912530" cy="3024336"/>
            <a:chOff x="442180" y="1059581"/>
            <a:chExt cx="7912530" cy="302433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r="8849" b="33142"/>
            <a:stretch/>
          </p:blipFill>
          <p:spPr>
            <a:xfrm>
              <a:off x="442180" y="1059581"/>
              <a:ext cx="3841788" cy="302433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/>
            <a:srcRect t="68531"/>
            <a:stretch/>
          </p:blipFill>
          <p:spPr>
            <a:xfrm>
              <a:off x="4139952" y="1059581"/>
              <a:ext cx="4214758" cy="1423506"/>
            </a:xfrm>
            <a:prstGeom prst="rect">
              <a:avLst/>
            </a:prstGeom>
          </p:spPr>
        </p:pic>
      </p:grpSp>
      <p:sp>
        <p:nvSpPr>
          <p:cNvPr id="12" name="직사각형 11"/>
          <p:cNvSpPr/>
          <p:nvPr/>
        </p:nvSpPr>
        <p:spPr>
          <a:xfrm>
            <a:off x="4427984" y="1527654"/>
            <a:ext cx="792088" cy="180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628401" y="2898976"/>
            <a:ext cx="3576620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가상의 함수를 만들어 차량 수를 예측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2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가상의 함수에 데이터를 입력하여 그 오차를 최소로 줄이는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학습을 통해 미래의 차량 데이터에 대한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예측선을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만들어낸다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3768" y="2643757"/>
            <a:ext cx="1975364" cy="216025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04902" y="3301912"/>
            <a:ext cx="420054" cy="20594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32240" y="929756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전기차 </a:t>
            </a:r>
            <a:r>
              <a:rPr lang="ko-KR" altLang="en-US" sz="1200" b="1" dirty="0" err="1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</a:t>
            </a:r>
            <a:r>
              <a:rPr lang="ko-KR" altLang="en-US" sz="120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예측</a:t>
            </a:r>
          </a:p>
        </p:txBody>
      </p:sp>
    </p:spTree>
    <p:extLst>
      <p:ext uri="{BB962C8B-B14F-4D97-AF65-F5344CB8AC3E}">
        <p14:creationId xmlns:p14="http://schemas.microsoft.com/office/powerpoint/2010/main" val="326662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1136707" y="1215708"/>
            <a:ext cx="2550106" cy="1516187"/>
            <a:chOff x="365710" y="1031155"/>
            <a:chExt cx="2550106" cy="1516187"/>
          </a:xfrm>
        </p:grpSpPr>
        <p:sp>
          <p:nvSpPr>
            <p:cNvPr id="22" name="직사각형 21"/>
            <p:cNvSpPr/>
            <p:nvPr/>
          </p:nvSpPr>
          <p:spPr>
            <a:xfrm>
              <a:off x="2171515" y="1031155"/>
              <a:ext cx="720080" cy="599649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 t="18338"/>
            <a:stretch/>
          </p:blipFill>
          <p:spPr>
            <a:xfrm>
              <a:off x="375854" y="1253666"/>
              <a:ext cx="2539962" cy="1293676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10" y="1031155"/>
              <a:ext cx="2251930" cy="250772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133062" y="2909186"/>
            <a:ext cx="2571477" cy="1440000"/>
            <a:chOff x="375854" y="2656094"/>
            <a:chExt cx="2571477" cy="1440000"/>
          </a:xfrm>
        </p:grpSpPr>
        <p:sp>
          <p:nvSpPr>
            <p:cNvPr id="16" name="직사각형 15"/>
            <p:cNvSpPr/>
            <p:nvPr/>
          </p:nvSpPr>
          <p:spPr>
            <a:xfrm>
              <a:off x="2339752" y="2656094"/>
              <a:ext cx="607579" cy="144000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4"/>
            <a:srcRect t="13023"/>
            <a:stretch/>
          </p:blipFill>
          <p:spPr>
            <a:xfrm>
              <a:off x="375854" y="2656094"/>
              <a:ext cx="2299856" cy="1440000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2427734"/>
            <a:ext cx="3289603" cy="1185703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108826" y="2961156"/>
            <a:ext cx="360040" cy="252000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14767" y="2427734"/>
            <a:ext cx="794510" cy="118570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69122" y="1072574"/>
            <a:ext cx="1011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걸린 시간 추출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60843" y="2736631"/>
            <a:ext cx="15536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008600"/>
                </a:solidFill>
              </a:rPr>
              <a:t>시간과 분당 </a:t>
            </a:r>
            <a:r>
              <a:rPr lang="ko-KR" altLang="en-US" sz="1000" dirty="0" err="1">
                <a:solidFill>
                  <a:srgbClr val="008600"/>
                </a:solidFill>
              </a:rPr>
              <a:t>충전량</a:t>
            </a:r>
            <a:r>
              <a:rPr lang="ko-KR" altLang="en-US" sz="1000" dirty="0">
                <a:solidFill>
                  <a:srgbClr val="008600"/>
                </a:solidFill>
              </a:rPr>
              <a:t> 계산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56553" y="1265916"/>
            <a:ext cx="40158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en-US" altLang="ko-KR" sz="1400" dirty="0">
                <a:latin typeface="배달의민족 도현 OTF" panose="020B0600000101010101"/>
                <a:ea typeface="배달의민족 도현 OTF" panose="020B0600000101010101"/>
              </a:rPr>
              <a:t>DB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에 저장된 데이터 전처리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00"/>
              </a:lnSpc>
            </a:pP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각 충전소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충전기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충전 현황 데이터에서 충전 시간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,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구한다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067944" y="3656940"/>
            <a:ext cx="4758034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600"/>
              </a:lnSpc>
            </a:pP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위의 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[‘over’]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충전에 걸린 시간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(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분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), [‘power’]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는 시간에 따른 </a:t>
            </a:r>
            <a:r>
              <a:rPr lang="ko-KR" altLang="en-US" sz="10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000" dirty="0">
                <a:latin typeface="배달의민족 도현 OTF" panose="020B0600000101010101"/>
                <a:ea typeface="배달의민족 도현 OTF" panose="020B0600000101010101"/>
              </a:rPr>
              <a:t> 계산한 것이다</a:t>
            </a:r>
            <a:r>
              <a:rPr lang="en-US" altLang="ko-KR" sz="10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9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395536" y="1161029"/>
            <a:ext cx="3358122" cy="2634857"/>
            <a:chOff x="467544" y="1275606"/>
            <a:chExt cx="3358122" cy="25200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/>
            <a:srcRect l="77093"/>
            <a:stretch/>
          </p:blipFill>
          <p:spPr>
            <a:xfrm>
              <a:off x="2820043" y="1275606"/>
              <a:ext cx="1005623" cy="252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/>
            <a:srcRect r="45392"/>
            <a:stretch/>
          </p:blipFill>
          <p:spPr>
            <a:xfrm>
              <a:off x="467544" y="1275606"/>
              <a:ext cx="2397343" cy="2520000"/>
            </a:xfrm>
            <a:prstGeom prst="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2813903" y="1157695"/>
            <a:ext cx="960779" cy="17636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/>
          <p:cNvCxnSpPr/>
          <p:nvPr/>
        </p:nvCxnSpPr>
        <p:spPr>
          <a:xfrm>
            <a:off x="3248147" y="1157695"/>
            <a:ext cx="0" cy="17636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95936" y="1336396"/>
            <a:ext cx="4445448" cy="2041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ts val="16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전처리한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데이터로 미래 </a:t>
            </a:r>
            <a:r>
              <a:rPr lang="ko-KR" altLang="en-US" sz="1400" dirty="0" err="1">
                <a:latin typeface="배달의민족 도현 OTF" panose="020B0600000101010101"/>
                <a:ea typeface="배달의민족 도현 OTF" panose="020B0600000101010101"/>
              </a:rPr>
              <a:t>충전량과</a:t>
            </a:r>
            <a:r>
              <a:rPr lang="ko-KR" altLang="en-US" sz="1400" dirty="0">
                <a:latin typeface="배달의민족 도현 OTF" panose="020B0600000101010101"/>
                <a:ea typeface="배달의민족 도현 OTF" panose="020B0600000101010101"/>
              </a:rPr>
              <a:t> 미래 충전기 수 구하기</a:t>
            </a:r>
            <a:endParaRPr lang="en-US" altLang="ko-KR" sz="14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</a:t>
            </a:r>
            <a:r>
              <a:rPr lang="ko-KR" altLang="en-US" sz="1200" b="1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충전량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현 차량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충전량이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현 차량에 대한 충전량임으로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이에 예측한 미래 차량 수에 따른 미래 </a:t>
            </a:r>
            <a:r>
              <a:rPr lang="ko-KR" altLang="en-US" sz="1100" dirty="0" err="1">
                <a:latin typeface="배달의민족 도현 OTF" panose="020B0600000101010101"/>
                <a:ea typeface="배달의민족 도현 OTF" panose="020B0600000101010101"/>
              </a:rPr>
              <a:t>충전량을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</a:p>
          <a:p>
            <a:pPr>
              <a:lnSpc>
                <a:spcPts val="1650"/>
              </a:lnSpc>
            </a:pP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ko-KR" altLang="en-US" sz="1200" b="1" dirty="0">
                <a:latin typeface="배달의민족 도현 OTF" panose="020B0600000101010101"/>
                <a:ea typeface="배달의민족 도현 OTF" panose="020B0600000101010101"/>
              </a:rPr>
              <a:t>미래 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=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충전기 수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÷ </a:t>
            </a:r>
            <a:r>
              <a:rPr lang="ko-KR" altLang="en-US" sz="1150" dirty="0" err="1">
                <a:latin typeface="배달의민족 도현 OTF" panose="020B0600000101010101"/>
                <a:ea typeface="배달의민족 도현 OTF" panose="020B0600000101010101"/>
              </a:rPr>
              <a:t>현차량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 </a:t>
            </a:r>
            <a:r>
              <a:rPr lang="en-US" altLang="ko-KR" sz="1150" dirty="0">
                <a:latin typeface="배달의민족 도현 OTF" panose="020B0600000101010101"/>
                <a:ea typeface="배달의민족 도현 OTF" panose="020B0600000101010101"/>
              </a:rPr>
              <a:t>× </a:t>
            </a:r>
            <a:r>
              <a:rPr lang="ko-KR" altLang="en-US" sz="1150" dirty="0">
                <a:latin typeface="배달의민족 도현 OTF" panose="020B0600000101010101"/>
                <a:ea typeface="배달의민족 도현 OTF" panose="020B0600000101010101"/>
              </a:rPr>
              <a:t>미래 차량</a:t>
            </a:r>
            <a:endParaRPr lang="en-US" altLang="ko-KR" sz="115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현재의 충전기 수가 현 차량을 충전하는데 쓰이고 있음으로 증가한 차량만큼</a:t>
            </a:r>
            <a:endParaRPr lang="en-US" altLang="ko-KR" sz="1100" dirty="0">
              <a:latin typeface="배달의민족 도현 OTF" panose="020B0600000101010101"/>
              <a:ea typeface="배달의민족 도현 OTF" panose="020B0600000101010101"/>
            </a:endParaRPr>
          </a:p>
          <a:p>
            <a:pPr>
              <a:lnSpc>
                <a:spcPts val="1700"/>
              </a:lnSpc>
            </a:pP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   </a:t>
            </a:r>
            <a:r>
              <a:rPr lang="ko-KR" altLang="en-US" sz="1100" dirty="0">
                <a:latin typeface="배달의민족 도현 OTF" panose="020B0600000101010101"/>
                <a:ea typeface="배달의민족 도현 OTF" panose="020B0600000101010101"/>
              </a:rPr>
              <a:t>늘어날 충전기 수를 예측하여 충전기의 추가 설치 여부를 알 수 있다</a:t>
            </a:r>
            <a:r>
              <a:rPr lang="en-US" altLang="ko-KR" sz="1100" dirty="0">
                <a:latin typeface="배달의민족 도현 OTF" panose="020B0600000101010101"/>
                <a:ea typeface="배달의민족 도현 OTF" panose="020B0600000101010101"/>
              </a:rPr>
              <a:t>.</a:t>
            </a:r>
            <a:endParaRPr lang="en-US" altLang="ko-KR" sz="1100" dirty="0">
              <a:latin typeface="배달의민족 도현 OTF"/>
              <a:ea typeface="HY헤드라인M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1520" y="617454"/>
            <a:ext cx="41044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추가 설치 예측</a:t>
            </a:r>
            <a:endParaRPr lang="ko-KR" altLang="en-US" sz="1100" b="1" dirty="0">
              <a:solidFill>
                <a:srgbClr val="0086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8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536" y="3217713"/>
            <a:ext cx="2664296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충전기와 </a:t>
            </a:r>
            <a:r>
              <a:rPr lang="ko-KR" altLang="en-US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충전현황을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나타내는 </a:t>
            </a:r>
            <a:r>
              <a:rPr lang="en-US" altLang="ko-KR" sz="9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충전을 시작하고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일 때 충전을 끝낸다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50" y="1185823"/>
            <a:ext cx="1964054" cy="1988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376" y="1158638"/>
            <a:ext cx="1973709" cy="2016000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2446070" y="1937914"/>
            <a:ext cx="360040" cy="484632"/>
          </a:xfrm>
          <a:prstGeom prst="rightArrow">
            <a:avLst/>
          </a:prstGeom>
          <a:solidFill>
            <a:srgbClr val="A1D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884832" y="3219260"/>
            <a:ext cx="2069797" cy="4755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데이터의 정밀도와 양을 늘리기 위해</a:t>
            </a:r>
            <a:endParaRPr lang="en-US" altLang="ko-KR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 순으로 데이터를 추가했다</a:t>
            </a:r>
            <a:r>
              <a:rPr lang="en-US" altLang="ko-KR" sz="9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9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475656" y="1347614"/>
            <a:ext cx="288032" cy="1811309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839527" y="1329790"/>
            <a:ext cx="288032" cy="1829133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48064" y="1779662"/>
            <a:ext cx="365035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학습을 위한 데이터 전처리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학습의 종속 변수는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cid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week, day, time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이며</a:t>
            </a: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변수는 충전 가능 여부를 나타내는 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use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가 된다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전처리하여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모두 정수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값으로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전처리를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하였다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19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grpSp>
        <p:nvGrpSpPr>
          <p:cNvPr id="34" name="그룹 33"/>
          <p:cNvGrpSpPr/>
          <p:nvPr/>
        </p:nvGrpSpPr>
        <p:grpSpPr>
          <a:xfrm>
            <a:off x="755576" y="878098"/>
            <a:ext cx="3684197" cy="3646742"/>
            <a:chOff x="685250" y="775738"/>
            <a:chExt cx="3684197" cy="3646742"/>
          </a:xfrm>
        </p:grpSpPr>
        <p:grpSp>
          <p:nvGrpSpPr>
            <p:cNvPr id="35" name="그룹 34"/>
            <p:cNvGrpSpPr/>
            <p:nvPr/>
          </p:nvGrpSpPr>
          <p:grpSpPr>
            <a:xfrm>
              <a:off x="685250" y="775738"/>
              <a:ext cx="2948052" cy="3365401"/>
              <a:chOff x="383957" y="661842"/>
              <a:chExt cx="4053580" cy="5004262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 rotWithShape="1">
              <a:blip r:embed="rId2"/>
              <a:srcRect l="22288" t="12474" r="40670" b="2114"/>
              <a:stretch/>
            </p:blipFill>
            <p:spPr>
              <a:xfrm>
                <a:off x="430803" y="661842"/>
                <a:ext cx="4006734" cy="5004262"/>
              </a:xfrm>
              <a:prstGeom prst="rect">
                <a:avLst/>
              </a:prstGeom>
            </p:spPr>
          </p:pic>
          <p:sp>
            <p:nvSpPr>
              <p:cNvPr id="40" name="직사각형 39"/>
              <p:cNvSpPr/>
              <p:nvPr/>
            </p:nvSpPr>
            <p:spPr>
              <a:xfrm>
                <a:off x="383957" y="698430"/>
                <a:ext cx="3242706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563063" y="1203598"/>
              <a:ext cx="2806384" cy="3218882"/>
              <a:chOff x="2235743" y="1166757"/>
              <a:chExt cx="4013353" cy="5201163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/>
              <a:srcRect l="20593" t="11082" r="42223" b="-46"/>
              <a:stretch/>
            </p:blipFill>
            <p:spPr>
              <a:xfrm>
                <a:off x="2235743" y="1166757"/>
                <a:ext cx="4013353" cy="5201163"/>
              </a:xfrm>
              <a:prstGeom prst="rect">
                <a:avLst/>
              </a:prstGeom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2293452" y="1192429"/>
                <a:ext cx="3578397" cy="470504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5099015" y="1255828"/>
            <a:ext cx="3577441" cy="2900098"/>
            <a:chOff x="4728719" y="929758"/>
            <a:chExt cx="3577441" cy="290009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981604" y="929758"/>
              <a:ext cx="3071670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2025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까지 </a:t>
              </a:r>
              <a:r>
                <a:rPr lang="en-US" altLang="ko-KR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100</a:t>
              </a: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만대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이상의</a:t>
              </a:r>
              <a:r>
                <a:rPr lang="ko-KR" altLang="en-US" sz="1600" b="1" dirty="0"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endParaRPr lang="en-US" altLang="ko-KR" sz="1600" b="1" dirty="0"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보급 예정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아래쪽 화살표 42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9" y="2906526"/>
              <a:ext cx="357744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수요 늘어남에 따라</a:t>
              </a:r>
              <a:endParaRPr lang="en-US" altLang="ko-KR" sz="16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전기차 충전소 증가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475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251520" y="1233008"/>
          <a:ext cx="8568950" cy="270689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13790">
                  <a:extLst>
                    <a:ext uri="{9D8B030D-6E8A-4147-A177-3AD203B41FA5}">
                      <a16:colId xmlns:a16="http://schemas.microsoft.com/office/drawing/2014/main" val="3263793417"/>
                    </a:ext>
                  </a:extLst>
                </a:gridCol>
                <a:gridCol w="1526570">
                  <a:extLst>
                    <a:ext uri="{9D8B030D-6E8A-4147-A177-3AD203B41FA5}">
                      <a16:colId xmlns:a16="http://schemas.microsoft.com/office/drawing/2014/main" val="197531045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39929268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4007458608"/>
                    </a:ext>
                  </a:extLst>
                </a:gridCol>
                <a:gridCol w="1800198">
                  <a:extLst>
                    <a:ext uri="{9D8B030D-6E8A-4147-A177-3AD203B41FA5}">
                      <a16:colId xmlns:a16="http://schemas.microsoft.com/office/drawing/2014/main" val="2812475015"/>
                    </a:ext>
                  </a:extLst>
                </a:gridCol>
              </a:tblGrid>
              <a:tr h="452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Logistic Regression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(Support Vector</a:t>
                      </a:r>
                      <a:r>
                        <a:rPr lang="en-US" altLang="ko-KR" sz="1100" b="1" i="0" kern="1200" baseline="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Machine)</a:t>
                      </a:r>
                      <a:endParaRPr lang="ko-KR" altLang="en-US" sz="1100" dirty="0">
                        <a:solidFill>
                          <a:schemeClr val="tx1">
                            <a:lumMod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Decision Tree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kern="1200" dirty="0">
                          <a:solidFill>
                            <a:schemeClr val="tx1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GBM (Gradient Boosting Machine)</a:t>
                      </a:r>
                    </a:p>
                  </a:txBody>
                  <a:tcPr anchor="ctr">
                    <a:solidFill>
                      <a:srgbClr val="A1D469">
                        <a:alpha val="4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01005"/>
                  </a:ext>
                </a:extLst>
              </a:tr>
              <a:tr h="2254206">
                <a:tc>
                  <a:txBody>
                    <a:bodyPr/>
                    <a:lstStyle/>
                    <a:p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sklearn.linear_model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lr.predict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y_pred_lr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0.9330317110948072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from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sklearn.svm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SVC()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svc.fit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y_train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</a:p>
                    <a:p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svc.predict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​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accuracy_score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y_test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y_pred_svc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정확도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0.9330317110948072</a:t>
                      </a:r>
                    </a:p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dtc.predict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y_pred_dtc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0.8945137360397816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RandomForestClassifier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rf_clf.predict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0.8948262275481644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sklearn.ensemble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GradientBoostingClassifier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=0)</a:t>
                      </a: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gb_clf.fit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=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gb_clf.predict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chemeClr val="tx1"/>
                          </a:solidFill>
                        </a:rPr>
                        <a:t>gb_pred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정확도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​</a:t>
                      </a:r>
                    </a:p>
                    <a:p>
                      <a:pPr latinLnBrk="1"/>
                      <a:r>
                        <a:rPr lang="en-US" altLang="ko-KR" sz="1000" i="1" dirty="0">
                          <a:solidFill>
                            <a:schemeClr val="tx1"/>
                          </a:solidFill>
                        </a:rPr>
                        <a:t># 0.933683867286215</a:t>
                      </a:r>
                      <a:endParaRPr lang="ko-KR" altLang="en-US" sz="1000" i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  <a:alpha val="4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4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3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160482"/>
            <a:ext cx="3095971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6174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 가능 충전소 예측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74752" y="987574"/>
            <a:ext cx="18533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2. Decision Tree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모델 학습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32" y="1160482"/>
            <a:ext cx="3977176" cy="1201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5809" y="987574"/>
            <a:ext cx="2265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학습 데이터와 검증 데이터 구분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39845" y="2809615"/>
            <a:ext cx="5238935" cy="1469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Decision Tree 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모델을 통한 학습</a:t>
            </a:r>
            <a:endParaRPr lang="en-US" altLang="ko-KR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95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전처리한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train(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종속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test(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독립 변수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 구분한다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Train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학습을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데이터로는 검증을 하여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검증 결과 정확도가 약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0.85%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95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ts val="1500"/>
              </a:lnSpc>
            </a:pP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임의의 미래 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데이터를 통해 충천 현황을 예측할 수 있다</a:t>
            </a:r>
            <a:r>
              <a:rPr lang="en-US" altLang="ko-KR" sz="95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5" y="2678835"/>
            <a:ext cx="1949807" cy="1741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34147" y="2474483"/>
            <a:ext cx="1672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미래 </a:t>
            </a:r>
            <a:r>
              <a:rPr lang="en-US" altLang="ko-KR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test </a:t>
            </a:r>
            <a:r>
              <a:rPr lang="ko-KR" altLang="en-US" sz="1050" b="1" dirty="0">
                <a:solidFill>
                  <a:srgbClr val="00B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예측</a:t>
            </a:r>
            <a:endParaRPr lang="en-US" altLang="ko-KR" sz="1050" b="1" dirty="0">
              <a:solidFill>
                <a:srgbClr val="00B05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07704" y="2715766"/>
            <a:ext cx="216024" cy="1704448"/>
          </a:xfrm>
          <a:prstGeom prst="rect">
            <a:avLst/>
          </a:prstGeom>
          <a:noFill/>
          <a:ln w="28575">
            <a:solidFill>
              <a:srgbClr val="92D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38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354460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Visualization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18556"/>
            <a:ext cx="9144000" cy="857250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2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시각화</a:t>
            </a:r>
            <a:endParaRPr 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600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07" t="4913" r="26341" b="7563"/>
          <a:stretch/>
        </p:blipFill>
        <p:spPr>
          <a:xfrm>
            <a:off x="4608684" y="838297"/>
            <a:ext cx="1871917" cy="2287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1" t="4433" r="25673" b="7113"/>
          <a:stretch/>
        </p:blipFill>
        <p:spPr>
          <a:xfrm>
            <a:off x="6658389" y="771550"/>
            <a:ext cx="1950857" cy="2384380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0800000">
            <a:off x="6832317" y="1047121"/>
            <a:ext cx="359721" cy="444588"/>
          </a:xfrm>
          <a:prstGeom prst="downArrow">
            <a:avLst>
              <a:gd name="adj1" fmla="val 4131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953920" y="1181467"/>
            <a:ext cx="1074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44%</a:t>
            </a:r>
            <a:r>
              <a:rPr lang="ko-KR" altLang="en-US" sz="1600" b="1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8608" y1="58192" x2="28608" y2="58192"/>
                        <a14:foregroundMark x1="6835" y1="59887" x2="6835" y2="59887"/>
                        <a14:foregroundMark x1="5570" y1="80791" x2="5570" y2="80791"/>
                        <a14:foregroundMark x1="4810" y1="80226" x2="4810" y2="80226"/>
                        <a14:foregroundMark x1="4810" y1="80226" x2="4810" y2="80226"/>
                        <a14:foregroundMark x1="4810" y1="81921" x2="4810" y2="81921"/>
                        <a14:foregroundMark x1="36456" y1="79096" x2="36456" y2="79096"/>
                        <a14:foregroundMark x1="64304" y1="77401" x2="64304" y2="77401"/>
                        <a14:foregroundMark x1="68354" y1="56497" x2="68354" y2="56497"/>
                        <a14:foregroundMark x1="88608" y1="38418" x2="88608" y2="38418"/>
                        <a14:foregroundMark x1="89367" y1="42938" x2="89367" y2="42938"/>
                        <a14:foregroundMark x1="89367" y1="40113" x2="89367" y2="40113"/>
                        <a14:foregroundMark x1="87089" y1="40113" x2="87595" y2="38983"/>
                        <a14:foregroundMark x1="88101" y1="36158" x2="88101" y2="36158"/>
                        <a14:foregroundMark x1="89620" y1="31073" x2="89620" y2="31073"/>
                        <a14:foregroundMark x1="89620" y1="35593" x2="89620" y2="37288"/>
                        <a14:foregroundMark x1="89873" y1="38418" x2="89873" y2="38418"/>
                        <a14:foregroundMark x1="89620" y1="38418" x2="89367" y2="35593"/>
                        <a14:foregroundMark x1="89114" y1="31073" x2="89114" y2="31073"/>
                        <a14:foregroundMark x1="89620" y1="29944" x2="89620" y2="29944"/>
                        <a14:foregroundMark x1="89620" y1="35593" x2="89367" y2="37288"/>
                        <a14:foregroundMark x1="89367" y1="38418" x2="89367" y2="39548"/>
                        <a14:foregroundMark x1="89367" y1="42938" x2="89367" y2="42938"/>
                        <a14:foregroundMark x1="92658" y1="19209" x2="92658" y2="19209"/>
                        <a14:foregroundMark x1="92911" y1="20904" x2="92911" y2="20904"/>
                        <a14:foregroundMark x1="92658" y1="25989" x2="93165" y2="27684"/>
                        <a14:foregroundMark x1="93165" y1="27684" x2="93165" y2="27684"/>
                        <a14:foregroundMark x1="93924" y1="29379" x2="93924" y2="29379"/>
                        <a14:foregroundMark x1="93165" y1="32768" x2="93165" y2="32768"/>
                        <a14:foregroundMark x1="93165" y1="34463" x2="93165" y2="34463"/>
                        <a14:foregroundMark x1="93165" y1="36158" x2="93165" y2="36158"/>
                        <a14:foregroundMark x1="93165" y1="39548" x2="93165" y2="39548"/>
                        <a14:foregroundMark x1="92658" y1="43503" x2="93165" y2="62147"/>
                        <a14:foregroundMark x1="92658" y1="53107" x2="93671" y2="90395"/>
                        <a14:foregroundMark x1="93924" y1="12429" x2="93671" y2="26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35" y="2296133"/>
            <a:ext cx="3762900" cy="16861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33547"/>
            <a:ext cx="3290600" cy="287760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92822" y="852800"/>
            <a:ext cx="873578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50642" y="3939662"/>
            <a:ext cx="3640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현차량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16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미래차량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2021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년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10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월 전기차 수</a:t>
            </a:r>
          </a:p>
        </p:txBody>
      </p:sp>
      <p:sp>
        <p:nvSpPr>
          <p:cNvPr id="13" name="아래쪽 화살표 12"/>
          <p:cNvSpPr/>
          <p:nvPr/>
        </p:nvSpPr>
        <p:spPr>
          <a:xfrm rot="16200000">
            <a:off x="4092546" y="2023338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59632" y="892948"/>
            <a:ext cx="216024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619672" y="892949"/>
            <a:ext cx="346728" cy="94624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32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07" y="1133905"/>
            <a:ext cx="5235981" cy="2152895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 flipH="1">
            <a:off x="3923929" y="2302300"/>
            <a:ext cx="475252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1550"/>
            <a:ext cx="3290600" cy="287760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64267" y="771550"/>
            <a:ext cx="437676" cy="2877607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7504" y="3707548"/>
            <a:ext cx="4098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=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미래필요충전기</a:t>
            </a: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현재필요충전기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4758997" y="3384382"/>
            <a:ext cx="3372734" cy="688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오차 값이 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넘어야 충전기 추가설치가 필요한 것을 알 수 있다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sp>
        <p:nvSpPr>
          <p:cNvPr id="9" name="아래쪽 화살표 8"/>
          <p:cNvSpPr/>
          <p:nvPr/>
        </p:nvSpPr>
        <p:spPr>
          <a:xfrm rot="10800000">
            <a:off x="8041452" y="1172416"/>
            <a:ext cx="163754" cy="1129884"/>
          </a:xfrm>
          <a:prstGeom prst="downArrow">
            <a:avLst>
              <a:gd name="adj1" fmla="val 30346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380312" y="627534"/>
            <a:ext cx="151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충전기 </a:t>
            </a:r>
            <a:r>
              <a:rPr lang="ko-KR" altLang="en-US" sz="1400" dirty="0" err="1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증가량이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0%</a:t>
            </a:r>
            <a:r>
              <a:rPr lang="ko-KR" altLang="en-US" sz="1400" dirty="0">
                <a:solidFill>
                  <a:srgbClr val="FF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이상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507854"/>
            <a:ext cx="216024" cy="21602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 flipV="1">
            <a:off x="3339690" y="828699"/>
            <a:ext cx="192220" cy="94625"/>
          </a:xfrm>
          <a:prstGeom prst="rect">
            <a:avLst/>
          </a:prstGeom>
          <a:solidFill>
            <a:srgbClr val="A9D18E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393565"/>
            <a:ext cx="2322777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5" y="771550"/>
            <a:ext cx="3639153" cy="24033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375" y="908920"/>
            <a:ext cx="3355065" cy="342692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748951" y="2104844"/>
            <a:ext cx="309049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목적지 주변의 충전소 중 </a:t>
            </a:r>
            <a:r>
              <a:rPr lang="ko-KR" altLang="en-US" sz="11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사용량이 적은 곳으로 분석 예측 되어 추천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된 충전소 </a:t>
            </a:r>
            <a:r>
              <a:rPr lang="en-US" altLang="ko-KR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csv </a:t>
            </a:r>
            <a:r>
              <a:rPr lang="ko-KR" altLang="en-US" sz="11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파일을 받아서 그래프를 그리기 위해 그룹화 </a:t>
            </a:r>
            <a:endParaRPr lang="en-US" altLang="ko-KR" sz="11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47"/>
          <a:stretch/>
        </p:blipFill>
        <p:spPr>
          <a:xfrm>
            <a:off x="649619" y="3252857"/>
            <a:ext cx="3634349" cy="1197124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16200000">
            <a:off x="4815676" y="2430266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66836"/>
            <a:ext cx="180000" cy="18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82450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35" y="809810"/>
            <a:ext cx="3081537" cy="13837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880" y="2898042"/>
            <a:ext cx="3054592" cy="140190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06" r="70394"/>
          <a:stretch/>
        </p:blipFill>
        <p:spPr>
          <a:xfrm>
            <a:off x="404967" y="1382448"/>
            <a:ext cx="1606118" cy="193243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3528" y="1347614"/>
            <a:ext cx="4464496" cy="216024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1980241" y="2355726"/>
            <a:ext cx="3110798" cy="926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데이터를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요일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과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시간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 따른 사용 횟수를 계산하여 충전소 시간대별 이용률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통계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을 그래프로 표현</a:t>
            </a:r>
            <a:r>
              <a:rPr lang="en-US" altLang="ko-KR" sz="12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t="50979" r="71079"/>
          <a:stretch/>
        </p:blipFill>
        <p:spPr>
          <a:xfrm>
            <a:off x="1980241" y="1476541"/>
            <a:ext cx="1651753" cy="81722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519" y="2499742"/>
            <a:ext cx="180000" cy="180000"/>
          </a:xfrm>
          <a:prstGeom prst="rect">
            <a:avLst/>
          </a:prstGeom>
        </p:spPr>
      </p:pic>
      <p:sp>
        <p:nvSpPr>
          <p:cNvPr id="22" name="아래쪽 화살표 21"/>
          <p:cNvSpPr/>
          <p:nvPr/>
        </p:nvSpPr>
        <p:spPr>
          <a:xfrm rot="16200000">
            <a:off x="4997123" y="2378083"/>
            <a:ext cx="307786" cy="35699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440864" y="670745"/>
            <a:ext cx="3379608" cy="3701205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34999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0" name="슬라이드 번호 개체 틀 1"/>
          <p:cNvSpPr txBox="1">
            <a:spLocks/>
          </p:cNvSpPr>
          <p:nvPr/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6EB2CE-F8EE-47A0-A8D1-750600A2965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D037491-32E2-4DD3-B019-97C2CD66DC3A}"/>
              </a:ext>
            </a:extLst>
          </p:cNvPr>
          <p:cNvSpPr/>
          <p:nvPr/>
        </p:nvSpPr>
        <p:spPr>
          <a:xfrm>
            <a:off x="5895365" y="2286336"/>
            <a:ext cx="2947603" cy="1334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 지역의 </a:t>
            </a:r>
            <a:r>
              <a:rPr lang="en-US" altLang="ko-KR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c_add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도로명주소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구글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이용하여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경도를 받아서 데이터프레임의 위도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경도 컬럼에 넣어준다</a:t>
            </a:r>
            <a:r>
              <a:rPr lang="en-US" altLang="ko-KR" sz="14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650" y="2391750"/>
            <a:ext cx="180000" cy="180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A043768-6BB2-4782-A515-CE2C40F75430}"/>
              </a:ext>
            </a:extLst>
          </p:cNvPr>
          <p:cNvGrpSpPr/>
          <p:nvPr/>
        </p:nvGrpSpPr>
        <p:grpSpPr>
          <a:xfrm>
            <a:off x="416263" y="866957"/>
            <a:ext cx="8311474" cy="4009049"/>
            <a:chOff x="467544" y="480323"/>
            <a:chExt cx="8311474" cy="400904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483518"/>
              <a:ext cx="3982284" cy="3944867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31"/>
            <a:stretch/>
          </p:blipFill>
          <p:spPr>
            <a:xfrm>
              <a:off x="1363366" y="1429372"/>
              <a:ext cx="4374304" cy="3060000"/>
            </a:xfrm>
            <a:prstGeom prst="rect">
              <a:avLst/>
            </a:prstGeom>
          </p:spPr>
        </p:pic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C910C105-A4A7-4CF8-A08B-3169CC11B685}"/>
                </a:ext>
              </a:extLst>
            </p:cNvPr>
            <p:cNvGrpSpPr/>
            <p:nvPr/>
          </p:nvGrpSpPr>
          <p:grpSpPr>
            <a:xfrm>
              <a:off x="2783457" y="480323"/>
              <a:ext cx="5995561" cy="1228856"/>
              <a:chOff x="2783457" y="694822"/>
              <a:chExt cx="5995561" cy="1228856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3457" y="694823"/>
                <a:ext cx="5995561" cy="1228855"/>
              </a:xfrm>
              <a:prstGeom prst="rect">
                <a:avLst/>
              </a:prstGeom>
            </p:spPr>
          </p:pic>
          <p:sp>
            <p:nvSpPr>
              <p:cNvPr id="14" name="직사각형 13"/>
              <p:cNvSpPr/>
              <p:nvPr/>
            </p:nvSpPr>
            <p:spPr>
              <a:xfrm>
                <a:off x="7702560" y="694822"/>
                <a:ext cx="1076458" cy="1228855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" name="직사각형 14"/>
          <p:cNvSpPr/>
          <p:nvPr/>
        </p:nvSpPr>
        <p:spPr>
          <a:xfrm>
            <a:off x="539552" y="1203598"/>
            <a:ext cx="1260008" cy="31492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995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39908F-C936-4A6A-B985-51FE70993EB9}"/>
              </a:ext>
            </a:extLst>
          </p:cNvPr>
          <p:cNvGrpSpPr/>
          <p:nvPr/>
        </p:nvGrpSpPr>
        <p:grpSpPr>
          <a:xfrm>
            <a:off x="2123727" y="411510"/>
            <a:ext cx="4896545" cy="1003600"/>
            <a:chOff x="1979712" y="488030"/>
            <a:chExt cx="4896545" cy="100360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9712" y="488030"/>
              <a:ext cx="4896544" cy="100360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999387" y="662604"/>
              <a:ext cx="4876870" cy="142694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99387" y="843558"/>
              <a:ext cx="4876869" cy="576064"/>
            </a:xfrm>
            <a:prstGeom prst="rect">
              <a:avLst/>
            </a:pr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108" y="1491950"/>
            <a:ext cx="5105455" cy="288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41151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2) </a:t>
            </a:r>
            <a:r>
              <a:rPr lang="ko-KR" altLang="en-US" sz="1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충전소 추천</a:t>
            </a:r>
          </a:p>
        </p:txBody>
      </p:sp>
    </p:spTree>
    <p:extLst>
      <p:ext uri="{BB962C8B-B14F-4D97-AF65-F5344CB8AC3E}">
        <p14:creationId xmlns:p14="http://schemas.microsoft.com/office/powerpoint/2010/main" val="16338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0"/>
          <p:cNvSpPr/>
          <p:nvPr/>
        </p:nvSpPr>
        <p:spPr>
          <a:xfrm>
            <a:off x="5138120" y="771550"/>
            <a:ext cx="348214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 dirty="0"/>
          </a:p>
        </p:txBody>
      </p:sp>
      <p:sp>
        <p:nvSpPr>
          <p:cNvPr id="8" name="Ellipse 2"/>
          <p:cNvSpPr/>
          <p:nvPr/>
        </p:nvSpPr>
        <p:spPr>
          <a:xfrm>
            <a:off x="-2659694" y="-467753"/>
            <a:ext cx="6130350" cy="613035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Rectangle 8"/>
          <p:cNvSpPr/>
          <p:nvPr/>
        </p:nvSpPr>
        <p:spPr>
          <a:xfrm>
            <a:off x="-286404" y="-1139314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0" name="Rectangle 9"/>
          <p:cNvSpPr/>
          <p:nvPr/>
        </p:nvSpPr>
        <p:spPr>
          <a:xfrm>
            <a:off x="-286404" y="5154562"/>
            <a:ext cx="3863813" cy="1128252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1" name="Rectangle 10"/>
          <p:cNvSpPr/>
          <p:nvPr/>
        </p:nvSpPr>
        <p:spPr>
          <a:xfrm>
            <a:off x="-3682809" y="-1128252"/>
            <a:ext cx="3683999" cy="786457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/>
          </a:p>
        </p:txBody>
      </p:sp>
      <p:sp>
        <p:nvSpPr>
          <p:cNvPr id="17" name="Textfeld 7"/>
          <p:cNvSpPr txBox="1"/>
          <p:nvPr/>
        </p:nvSpPr>
        <p:spPr>
          <a:xfrm>
            <a:off x="-36512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#02 </a:t>
            </a:r>
            <a:r>
              <a:rPr lang="de-DE" sz="2100" b="1" spc="225" dirty="0">
                <a:latin typeface="Century Gothic" panose="020B0502020202020204" pitchFamily="34" charset="0"/>
              </a:rPr>
              <a:t>Project background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689" y="863952"/>
            <a:ext cx="3240000" cy="1275750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5040917" y="2390351"/>
            <a:ext cx="3707547" cy="1782397"/>
            <a:chOff x="4663665" y="858950"/>
            <a:chExt cx="3707547" cy="256376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663665" y="858950"/>
              <a:ext cx="3707547" cy="12284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한정된 충전기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부족으로 인한 전기차 사용자의</a:t>
              </a:r>
              <a:r>
                <a:rPr lang="en-US" altLang="ko-KR" sz="15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불만 토로</a:t>
              </a:r>
            </a:p>
          </p:txBody>
        </p:sp>
        <p:sp>
          <p:nvSpPr>
            <p:cNvPr id="28" name="아래쪽 화살표 27"/>
            <p:cNvSpPr/>
            <p:nvPr/>
          </p:nvSpPr>
          <p:spPr>
            <a:xfrm>
              <a:off x="6363547" y="2254753"/>
              <a:ext cx="307786" cy="356990"/>
            </a:xfrm>
            <a:prstGeom prst="downArrow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4728717" y="2729246"/>
              <a:ext cx="3577441" cy="69347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유연한 </a:t>
              </a:r>
              <a:r>
                <a:rPr lang="ko-KR" altLang="en-US" sz="2000" b="1" dirty="0" smtClean="0">
                  <a:solidFill>
                    <a:schemeClr val="accent4">
                      <a:lumMod val="75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 인프라 </a:t>
              </a:r>
              <a:r>
                <a:rPr lang="ko-KR" altLang="en-US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필요</a:t>
              </a:r>
              <a:r>
                <a:rPr lang="en-US" altLang="ko-KR" sz="16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!</a:t>
              </a:r>
              <a:endParaRPr lang="ko-KR" altLang="en-US" sz="16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D3267F8-6E17-46A4-8FFD-B951B574CB4C}"/>
              </a:ext>
            </a:extLst>
          </p:cNvPr>
          <p:cNvGrpSpPr/>
          <p:nvPr/>
        </p:nvGrpSpPr>
        <p:grpSpPr>
          <a:xfrm>
            <a:off x="611558" y="915966"/>
            <a:ext cx="3960441" cy="3600000"/>
            <a:chOff x="539552" y="735091"/>
            <a:chExt cx="4763397" cy="4195156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769473"/>
              <a:ext cx="4233276" cy="3366000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539552" y="735091"/>
              <a:ext cx="4233276" cy="316417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0B75A01-984D-44CD-838B-5D2741292872}"/>
                </a:ext>
              </a:extLst>
            </p:cNvPr>
            <p:cNvGrpSpPr/>
            <p:nvPr/>
          </p:nvGrpSpPr>
          <p:grpSpPr>
            <a:xfrm>
              <a:off x="1283720" y="1244286"/>
              <a:ext cx="4019229" cy="3685961"/>
              <a:chOff x="1043675" y="1157222"/>
              <a:chExt cx="4019229" cy="3685961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BD1A4915-B223-404B-966E-718E6A6E5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9400" t="14423" r="41338" b="17798"/>
              <a:stretch/>
            </p:blipFill>
            <p:spPr>
              <a:xfrm>
                <a:off x="1043675" y="1157222"/>
                <a:ext cx="4019229" cy="3685961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1064954" y="1176772"/>
                <a:ext cx="3764974" cy="282035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56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Summery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1259632" y="1117527"/>
            <a:ext cx="6581640" cy="1022175"/>
            <a:chOff x="1201191" y="1275606"/>
            <a:chExt cx="6477687" cy="1022175"/>
          </a:xfrm>
        </p:grpSpPr>
        <p:grpSp>
          <p:nvGrpSpPr>
            <p:cNvPr id="34" name="그룹 33"/>
            <p:cNvGrpSpPr/>
            <p:nvPr/>
          </p:nvGrpSpPr>
          <p:grpSpPr>
            <a:xfrm>
              <a:off x="1201192" y="1275606"/>
              <a:ext cx="6477686" cy="369217"/>
              <a:chOff x="1136772" y="964276"/>
              <a:chExt cx="6477686" cy="369217"/>
            </a:xfrm>
          </p:grpSpPr>
          <p:pic>
            <p:nvPicPr>
              <p:cNvPr id="39" name="그림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2" y="964276"/>
                <a:ext cx="369217" cy="369217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1579418" y="972589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충전소를 어디에 설치하는 것이 효율적인 것인가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1201191" y="1928564"/>
              <a:ext cx="6477687" cy="369217"/>
              <a:chOff x="1136771" y="1267360"/>
              <a:chExt cx="6477687" cy="36921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6771" y="1267360"/>
                <a:ext cx="369217" cy="369217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1579418" y="1276537"/>
                <a:ext cx="60350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시간과 장소에 제약없이 이용할 수 있는</a:t>
                </a:r>
                <a:r>
                  <a:rPr lang="en-US" altLang="ko-KR" sz="14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</a:t>
                </a:r>
                <a:r>
                  <a:rPr lang="ko-KR" altLang="en-US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전기차 충전 서비스는 무엇일까</a:t>
                </a:r>
                <a:r>
                  <a:rPr lang="en-US" altLang="ko-KR" sz="14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?</a:t>
                </a:r>
                <a:endParaRPr lang="ko-KR" altLang="en-US" sz="14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41" name="그룹 40"/>
          <p:cNvGrpSpPr/>
          <p:nvPr/>
        </p:nvGrpSpPr>
        <p:grpSpPr>
          <a:xfrm>
            <a:off x="-36512" y="3104479"/>
            <a:ext cx="5846833" cy="1195463"/>
            <a:chOff x="154598" y="3178657"/>
            <a:chExt cx="5846833" cy="11954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154598" y="3435401"/>
              <a:ext cx="3185412" cy="76944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현재 대부분의 서비스 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단순 충전기 사용 상태 표시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  <a:p>
              <a:pPr algn="ctr"/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OR</a:t>
              </a:r>
            </a:p>
            <a:p>
              <a:pPr algn="ctr"/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시간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요일대별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단순 통계</a:t>
              </a:r>
              <a:endParaRPr lang="en-US" altLang="ko-KR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43" name="덧셈 기호 42"/>
            <p:cNvSpPr/>
            <p:nvPr/>
          </p:nvSpPr>
          <p:spPr>
            <a:xfrm>
              <a:off x="3117835" y="3628341"/>
              <a:ext cx="423138" cy="446227"/>
            </a:xfrm>
            <a:prstGeom prst="mathPlus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8291" y="3178657"/>
              <a:ext cx="1195463" cy="119546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21049B6-67AC-4F0F-B1A0-4F96235CB6EE}"/>
                </a:ext>
              </a:extLst>
            </p:cNvPr>
            <p:cNvSpPr txBox="1"/>
            <p:nvPr/>
          </p:nvSpPr>
          <p:spPr>
            <a:xfrm>
              <a:off x="3538974" y="3572740"/>
              <a:ext cx="2462457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AI </a:t>
              </a:r>
              <a:r>
                <a:rPr lang="en-US" altLang="ko-KR" b="1" dirty="0" err="1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Technalogy</a:t>
              </a:r>
              <a:endParaRPr lang="en-US" altLang="ko-KR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</p:grpSp>
      <p:sp>
        <p:nvSpPr>
          <p:cNvPr id="46" name="object 64"/>
          <p:cNvSpPr/>
          <p:nvPr/>
        </p:nvSpPr>
        <p:spPr>
          <a:xfrm>
            <a:off x="3812145" y="2522599"/>
            <a:ext cx="1210465" cy="265175"/>
          </a:xfrm>
          <a:prstGeom prst="rect">
            <a:avLst/>
          </a:prstGeom>
          <a:blipFill>
            <a:blip r:embed="rId7" cstate="print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그룹 2"/>
          <p:cNvGrpSpPr/>
          <p:nvPr/>
        </p:nvGrpSpPr>
        <p:grpSpPr>
          <a:xfrm>
            <a:off x="5580112" y="3599588"/>
            <a:ext cx="360040" cy="340314"/>
            <a:chOff x="5580112" y="3599588"/>
            <a:chExt cx="360040" cy="340314"/>
          </a:xfrm>
        </p:grpSpPr>
        <p:sp>
          <p:nvSpPr>
            <p:cNvPr id="47" name="직사각형 46"/>
            <p:cNvSpPr/>
            <p:nvPr/>
          </p:nvSpPr>
          <p:spPr>
            <a:xfrm>
              <a:off x="5580112" y="3599588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80112" y="3813522"/>
              <a:ext cx="360040" cy="12638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043405" y="3163601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인공지능 기반</a:t>
            </a:r>
            <a:endParaRPr lang="en-US" altLang="ko-KR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/>
            <a:r>
              <a:rPr lang="ko-KR" altLang="en-US" sz="2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전기차 충전소 추천 시스템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606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35" name="Ellipse 2"/>
          <p:cNvSpPr/>
          <p:nvPr/>
        </p:nvSpPr>
        <p:spPr>
          <a:xfrm>
            <a:off x="1605523" y="766114"/>
            <a:ext cx="3611272" cy="361127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96" y="1427507"/>
            <a:ext cx="2143125" cy="2143125"/>
          </a:xfrm>
          <a:prstGeom prst="rect">
            <a:avLst/>
          </a:prstGeom>
        </p:spPr>
      </p:pic>
      <p:sp>
        <p:nvSpPr>
          <p:cNvPr id="32" name="Textfeld 7"/>
          <p:cNvSpPr txBox="1"/>
          <p:nvPr/>
        </p:nvSpPr>
        <p:spPr>
          <a:xfrm>
            <a:off x="11513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#03 </a:t>
            </a:r>
            <a:r>
              <a:rPr lang="de-DE" sz="2100" b="1" spc="225" dirty="0">
                <a:latin typeface="Century Gothic" panose="020B0502020202020204" pitchFamily="34" charset="0"/>
              </a:rPr>
              <a:t>Project Flow</a:t>
            </a:r>
          </a:p>
        </p:txBody>
      </p:sp>
      <p:sp>
        <p:nvSpPr>
          <p:cNvPr id="71" name="Rechteck 10"/>
          <p:cNvSpPr/>
          <p:nvPr/>
        </p:nvSpPr>
        <p:spPr>
          <a:xfrm>
            <a:off x="251520" y="1203598"/>
            <a:ext cx="8623873" cy="367240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3" name="그룹 22"/>
          <p:cNvGrpSpPr/>
          <p:nvPr/>
        </p:nvGrpSpPr>
        <p:grpSpPr>
          <a:xfrm>
            <a:off x="1043608" y="627534"/>
            <a:ext cx="7128792" cy="3702423"/>
            <a:chOff x="1043608" y="457383"/>
            <a:chExt cx="7128792" cy="3702423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1075628" y="2590494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V="1">
              <a:off x="2413977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26" name="그룹 25"/>
            <p:cNvGrpSpPr/>
            <p:nvPr/>
          </p:nvGrpSpPr>
          <p:grpSpPr>
            <a:xfrm>
              <a:off x="1189125" y="1059582"/>
              <a:ext cx="1125100" cy="1384995"/>
              <a:chOff x="1189125" y="1059582"/>
              <a:chExt cx="1125100" cy="1384995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1265248" y="1059582"/>
                <a:ext cx="104897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Crawling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실시간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수집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전처리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9" name="그림 6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70" name="그림 6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cxnSp>
          <p:nvCxnSpPr>
            <p:cNvPr id="27" name="직선 연결선 26"/>
            <p:cNvCxnSpPr/>
            <p:nvPr/>
          </p:nvCxnSpPr>
          <p:spPr>
            <a:xfrm flipV="1">
              <a:off x="3447215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5508104" y="1027700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6495037" y="2590494"/>
              <a:ext cx="0" cy="15627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253" y="2969279"/>
              <a:ext cx="907200" cy="9072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101" y="1351369"/>
              <a:ext cx="907200" cy="9072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1351369"/>
              <a:ext cx="907200" cy="9072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93" y="2969279"/>
              <a:ext cx="907200" cy="907200"/>
            </a:xfrm>
            <a:prstGeom prst="rect">
              <a:avLst/>
            </a:prstGeom>
          </p:spPr>
        </p:pic>
        <p:grpSp>
          <p:nvGrpSpPr>
            <p:cNvPr id="53" name="그룹 52"/>
            <p:cNvGrpSpPr/>
            <p:nvPr/>
          </p:nvGrpSpPr>
          <p:grpSpPr>
            <a:xfrm>
              <a:off x="2196078" y="2736411"/>
              <a:ext cx="1125100" cy="1152128"/>
              <a:chOff x="1189125" y="1059582"/>
              <a:chExt cx="1125100" cy="1152128"/>
            </a:xfrm>
          </p:grpSpPr>
          <p:sp>
            <p:nvSpPr>
              <p:cNvPr id="65" name="TextBox 64"/>
              <p:cNvSpPr txBox="1"/>
              <p:nvPr/>
            </p:nvSpPr>
            <p:spPr>
              <a:xfrm>
                <a:off x="1265248" y="1059582"/>
                <a:ext cx="10489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Database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테이블 구성 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7" name="그림 6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9125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4175968" y="1059582"/>
              <a:ext cx="1404140" cy="1152128"/>
              <a:chOff x="1444271" y="1059582"/>
              <a:chExt cx="1404140" cy="1152128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1482280" y="1059582"/>
                <a:ext cx="1366131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Analysis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충전기 데이터 분석</a:t>
                </a:r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endParaRPr lang="en-US" altLang="ko-KR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3" name="그림 6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1539839"/>
                <a:ext cx="108000" cy="108000"/>
              </a:xfrm>
              <a:prstGeom prst="rect">
                <a:avLst/>
              </a:prstGeom>
            </p:spPr>
          </p:pic>
          <p:pic>
            <p:nvPicPr>
              <p:cNvPr id="64" name="그림 6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4271" y="2103710"/>
                <a:ext cx="108000" cy="108000"/>
              </a:xfrm>
              <a:prstGeom prst="rect">
                <a:avLst/>
              </a:prstGeom>
            </p:spPr>
          </p:pic>
        </p:grpSp>
        <p:grpSp>
          <p:nvGrpSpPr>
            <p:cNvPr id="55" name="그룹 54"/>
            <p:cNvGrpSpPr/>
            <p:nvPr/>
          </p:nvGrpSpPr>
          <p:grpSpPr>
            <a:xfrm>
              <a:off x="5148064" y="2761639"/>
              <a:ext cx="1704365" cy="923330"/>
              <a:chOff x="1093290" y="799713"/>
              <a:chExt cx="1704365" cy="923330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169413" y="799713"/>
                <a:ext cx="162824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Visualization</a:t>
                </a:r>
              </a:p>
              <a:p>
                <a:endPara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지역별 충전기 </a:t>
                </a:r>
                <a:endParaRPr lang="en-US" altLang="ko-KR" sz="10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000" dirty="0" smtClean="0">
                    <a:solidFill>
                      <a:schemeClr val="tx1">
                        <a:lumMod val="50000"/>
                      </a:scheme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지도 표시</a:t>
                </a:r>
                <a:endParaRPr lang="en-US" altLang="ko-KR" sz="10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90" y="1267777"/>
                <a:ext cx="108000" cy="108000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4213976" y="1990517"/>
              <a:ext cx="136613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10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 데이터 분석</a:t>
              </a:r>
              <a:endPara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endPara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075628" y="457383"/>
              <a:ext cx="7082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Project Flow</a:t>
              </a:r>
              <a:endPara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8" name="직선 연결선 57"/>
            <p:cNvCxnSpPr/>
            <p:nvPr/>
          </p:nvCxnSpPr>
          <p:spPr>
            <a:xfrm>
              <a:off x="1089956" y="1027700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/>
            <p:nvPr/>
          </p:nvCxnSpPr>
          <p:spPr>
            <a:xfrm>
              <a:off x="1043608" y="4159806"/>
              <a:ext cx="7082444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5211998" y="3867894"/>
            <a:ext cx="162824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추천 충전소 도식화  </a:t>
            </a:r>
            <a:endParaRPr lang="en-US" altLang="ko-KR" sz="10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975918"/>
            <a:ext cx="108000" cy="108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67744" y="3654192"/>
            <a:ext cx="10489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크롤링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데이터 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 </a:t>
            </a:r>
            <a:r>
              <a:rPr lang="ko-KR" altLang="en-US" sz="10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0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sz="1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5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10"/>
          <p:cNvSpPr/>
          <p:nvPr/>
        </p:nvSpPr>
        <p:spPr>
          <a:xfrm>
            <a:off x="170784" y="720368"/>
            <a:ext cx="8793704" cy="415563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10000"/>
                  <a:lumMod val="0"/>
                  <a:lumOff val="100000"/>
                </a:schemeClr>
              </a:gs>
              <a:gs pos="25000">
                <a:schemeClr val="accent1">
                  <a:alpha val="10000"/>
                  <a:lumMod val="0"/>
                  <a:lumOff val="100000"/>
                </a:schemeClr>
              </a:gs>
              <a:gs pos="77000">
                <a:schemeClr val="bg1"/>
              </a:gs>
            </a:gsLst>
            <a:lin ang="5400000" scaled="0"/>
            <a:tileRect/>
          </a:gradFill>
          <a:ln>
            <a:noFill/>
          </a:ln>
          <a:effectLst>
            <a:outerShdw blurRad="977900" dist="63500" dir="81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DFF822B-BF59-45D8-8B4F-DDD515A26C74}"/>
              </a:ext>
            </a:extLst>
          </p:cNvPr>
          <p:cNvSpPr/>
          <p:nvPr/>
        </p:nvSpPr>
        <p:spPr>
          <a:xfrm>
            <a:off x="395536" y="1059582"/>
            <a:ext cx="6984776" cy="36004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969DD00-37DF-4F18-A210-2FFA2B0EF10B}"/>
              </a:ext>
            </a:extLst>
          </p:cNvPr>
          <p:cNvCxnSpPr/>
          <p:nvPr/>
        </p:nvCxnSpPr>
        <p:spPr>
          <a:xfrm flipH="1">
            <a:off x="1878691" y="2776210"/>
            <a:ext cx="2" cy="904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7010400" y="4767263"/>
            <a:ext cx="2133600" cy="274637"/>
          </a:xfrm>
        </p:spPr>
        <p:txBody>
          <a:bodyPr/>
          <a:lstStyle/>
          <a:p>
            <a:fld id="{BE6EB2CE-F8EE-47A0-A8D1-750600A2965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291DAD9-4EB3-4F1D-B8A4-92F5B48D4F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"/>
          <a:stretch/>
        </p:blipFill>
        <p:spPr>
          <a:xfrm>
            <a:off x="827585" y="1669870"/>
            <a:ext cx="2105145" cy="1056513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D87CB5-F4AF-47E4-9A15-8C658DBF8C18}"/>
              </a:ext>
            </a:extLst>
          </p:cNvPr>
          <p:cNvSpPr txBox="1"/>
          <p:nvPr/>
        </p:nvSpPr>
        <p:spPr>
          <a:xfrm>
            <a:off x="773980" y="3609038"/>
            <a:ext cx="221235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ID,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충전소 운영 현황</a:t>
            </a:r>
            <a:endParaRPr lang="en-US" altLang="ko-KR" sz="1200" b="1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이름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주소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타입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, </a:t>
            </a:r>
            <a:r>
              <a:rPr lang="ko-KR" altLang="en-US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운전상태 등</a:t>
            </a:r>
            <a:r>
              <a:rPr lang="en-US" altLang="ko-KR" sz="12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)</a:t>
            </a:r>
            <a:endParaRPr lang="ko-KR" altLang="en-US" sz="12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988118-2A28-4ECF-B41D-C3D4779C3840}"/>
              </a:ext>
            </a:extLst>
          </p:cNvPr>
          <p:cNvSpPr txBox="1"/>
          <p:nvPr/>
        </p:nvSpPr>
        <p:spPr>
          <a:xfrm>
            <a:off x="1351876" y="3003120"/>
            <a:ext cx="1053629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15</a:t>
            </a:r>
            <a:r>
              <a:rPr lang="ko-KR" altLang="en-US" b="1" dirty="0">
                <a:solidFill>
                  <a:srgbClr val="92D05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분</a:t>
            </a:r>
            <a:r>
              <a:rPr lang="ko-KR" altLang="en-US" b="1" dirty="0">
                <a:solidFill>
                  <a:srgbClr val="92D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b="1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주기</a:t>
            </a:r>
            <a:endParaRPr lang="ko-KR" altLang="en-US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B00E27-D392-4E77-AB8D-B437074C050C}"/>
              </a:ext>
            </a:extLst>
          </p:cNvPr>
          <p:cNvSpPr txBox="1"/>
          <p:nvPr/>
        </p:nvSpPr>
        <p:spPr>
          <a:xfrm>
            <a:off x="638958" y="1327423"/>
            <a:ext cx="1709249" cy="3347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환경부</a:t>
            </a:r>
            <a:r>
              <a:rPr lang="en-US" altLang="ko-KR" sz="1050" b="1" dirty="0">
                <a:solidFill>
                  <a:schemeClr val="tx2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(WWW.EV.OR.KR)</a:t>
            </a:r>
            <a:endParaRPr lang="ko-KR" altLang="en-US" sz="800" dirty="0">
              <a:solidFill>
                <a:schemeClr val="tx2">
                  <a:lumMod val="75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3068289" y="2132909"/>
            <a:ext cx="360040" cy="13043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48A954-808D-4095-990F-D8068566C3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2186382"/>
            <a:ext cx="461124" cy="540000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3563888" y="1289465"/>
            <a:ext cx="1876062" cy="3131265"/>
            <a:chOff x="4751851" y="1431255"/>
            <a:chExt cx="2501416" cy="4175020"/>
          </a:xfrm>
        </p:grpSpPr>
        <p:sp>
          <p:nvSpPr>
            <p:cNvPr id="36" name="사각형: 둥근 모서리 12">
              <a:extLst>
                <a:ext uri="{FF2B5EF4-FFF2-40B4-BE49-F238E27FC236}">
                  <a16:creationId xmlns:a16="http://schemas.microsoft.com/office/drawing/2014/main" id="{B6B626A4-75EE-4E07-9F08-CF8FB07B6DEE}"/>
                </a:ext>
              </a:extLst>
            </p:cNvPr>
            <p:cNvSpPr/>
            <p:nvPr/>
          </p:nvSpPr>
          <p:spPr>
            <a:xfrm>
              <a:off x="4751851" y="1431255"/>
              <a:ext cx="2501416" cy="417502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8" y="1578235"/>
              <a:ext cx="222271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그림 2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4281" y="3265466"/>
              <a:ext cx="2222400" cy="998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297" y="4509683"/>
              <a:ext cx="2222400" cy="777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596880" y="2966776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충전소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09864" y="4214191"/>
              <a:ext cx="848951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충전기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19936" y="5267722"/>
              <a:ext cx="1002839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&lt;</a:t>
              </a:r>
              <a:r>
                <a:rPr lang="ko-KR" altLang="en-US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사용현황</a:t>
              </a:r>
              <a:r>
                <a:rPr lang="en-US" altLang="ko-KR" sz="900" dirty="0" smtClean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&gt;</a:t>
              </a:r>
              <a:endParaRPr lang="ko-KR" altLang="en-US" sz="9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493408" y="2161246"/>
            <a:ext cx="1930624" cy="1269172"/>
            <a:chOff x="5506952" y="2425720"/>
            <a:chExt cx="1930624" cy="1269172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6D481B5-BA56-4722-8947-33DF719FBF6D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3656" y="2476184"/>
              <a:ext cx="260110" cy="26011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776731" y="2425720"/>
              <a:ext cx="1617125" cy="3262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HeidiSQL</a:t>
              </a:r>
              <a:r>
                <a:rPr lang="en-US" altLang="ko-KR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Tool </a:t>
              </a:r>
              <a:r>
                <a:rPr lang="ko-KR" altLang="en-US" sz="12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</a:t>
              </a:r>
              <a:endParaRPr lang="en-US" altLang="ko-KR" sz="12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1D87CB5-F4AF-47E4-9A15-8C658DBF8C18}"/>
                </a:ext>
              </a:extLst>
            </p:cNvPr>
            <p:cNvSpPr txBox="1"/>
            <p:nvPr/>
          </p:nvSpPr>
          <p:spPr>
            <a:xfrm>
              <a:off x="5506952" y="2880310"/>
              <a:ext cx="1930624" cy="81458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충전소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충전기</a:t>
              </a:r>
              <a:r>
                <a:rPr lang="en-US" altLang="ko-KR" sz="1100" b="1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, </a:t>
              </a:r>
              <a:r>
                <a:rPr lang="ko-KR" altLang="en-US" sz="1100" b="1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사용현황</a:t>
              </a:r>
              <a:r>
                <a:rPr lang="ko-KR" altLang="en-US" sz="1100" dirty="0" err="1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에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  <a:cs typeface="Arial" pitchFamily="34" charset="0"/>
                </a:rPr>
                <a:t> 대한 테이블을 구성 후 각각의 데이터를 저장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247DA9B1-F8EA-4781-9512-53A5724C7BF8}"/>
              </a:ext>
            </a:extLst>
          </p:cNvPr>
          <p:cNvSpPr txBox="1"/>
          <p:nvPr/>
        </p:nvSpPr>
        <p:spPr>
          <a:xfrm>
            <a:off x="7498354" y="1618716"/>
            <a:ext cx="1426244" cy="13224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AWS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이용하여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약 </a:t>
            </a:r>
            <a:r>
              <a:rPr lang="en-US" altLang="ko-KR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1</a:t>
            </a:r>
            <a:r>
              <a:rPr lang="ko-KR" altLang="en-US" sz="14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개월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간의 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u="sng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실시간</a:t>
            </a:r>
            <a:r>
              <a:rPr lang="ko-KR" altLang="en-US" sz="1100" dirty="0">
                <a:solidFill>
                  <a:schemeClr val="tx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 pitchFamily="34" charset="0"/>
              </a:rPr>
              <a:t> 데이터 수집 및 저장</a:t>
            </a:r>
            <a:endParaRPr lang="en-US" altLang="ko-KR" sz="1100" dirty="0">
              <a:solidFill>
                <a:schemeClr val="tx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 pitchFamily="34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492397" y="3264195"/>
            <a:ext cx="1275190" cy="729115"/>
            <a:chOff x="6721658" y="2401569"/>
            <a:chExt cx="2217642" cy="1382151"/>
          </a:xfrm>
        </p:grpSpPr>
        <p:sp>
          <p:nvSpPr>
            <p:cNvPr id="42" name="화살표: 오른쪽 79">
              <a:extLst>
                <a:ext uri="{FF2B5EF4-FFF2-40B4-BE49-F238E27FC236}">
                  <a16:creationId xmlns:a16="http://schemas.microsoft.com/office/drawing/2014/main" id="{CE462CD3-273D-4563-BC2A-17EFF5E39790}"/>
                </a:ext>
              </a:extLst>
            </p:cNvPr>
            <p:cNvSpPr/>
            <p:nvPr/>
          </p:nvSpPr>
          <p:spPr>
            <a:xfrm>
              <a:off x="6721658" y="2994640"/>
              <a:ext cx="720080" cy="372548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A82FBE9-0AE8-4868-A5D3-8B96B7225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7148" y="2401569"/>
              <a:ext cx="1382152" cy="1382151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84" y="1759700"/>
            <a:ext cx="180000" cy="180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2362413-CF56-4FC0-83D4-24709791BFA2}"/>
              </a:ext>
            </a:extLst>
          </p:cNvPr>
          <p:cNvGrpSpPr/>
          <p:nvPr/>
        </p:nvGrpSpPr>
        <p:grpSpPr>
          <a:xfrm>
            <a:off x="827583" y="453997"/>
            <a:ext cx="792088" cy="792088"/>
            <a:chOff x="1259632" y="298092"/>
            <a:chExt cx="792088" cy="792088"/>
          </a:xfrm>
          <a:noFill/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509243D-A7CD-4B01-8E15-3D02ABC9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298092"/>
              <a:ext cx="792088" cy="792088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301DFC-7136-46FC-940E-2ECA64E9139C}"/>
                </a:ext>
              </a:extLst>
            </p:cNvPr>
            <p:cNvSpPr txBox="1"/>
            <p:nvPr/>
          </p:nvSpPr>
          <p:spPr>
            <a:xfrm>
              <a:off x="1331640" y="576832"/>
              <a:ext cx="648072" cy="369332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2">
                      <a:lumMod val="75000"/>
                    </a:schemeClr>
                  </a:solidFill>
                </a:rPr>
                <a:t>AWS</a:t>
              </a:r>
              <a:endParaRPr lang="ko-KR" altLang="en-US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3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/>
          <p:nvPr/>
        </p:nvSpPr>
        <p:spPr>
          <a:xfrm>
            <a:off x="-445222" y="1"/>
            <a:ext cx="3860390" cy="5143500"/>
          </a:xfrm>
          <a:prstGeom prst="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sp>
        <p:nvSpPr>
          <p:cNvPr id="9" name="Textfeld 7"/>
          <p:cNvSpPr txBox="1"/>
          <p:nvPr/>
        </p:nvSpPr>
        <p:spPr>
          <a:xfrm>
            <a:off x="107504" y="51470"/>
            <a:ext cx="42408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100" b="1" spc="225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</a:rPr>
              <a:t>#05-1 </a:t>
            </a:r>
            <a:r>
              <a:rPr lang="de-DE" sz="2100" b="1" spc="225" dirty="0">
                <a:latin typeface="Century Gothic" panose="020B0502020202020204" pitchFamily="34" charset="0"/>
              </a:rPr>
              <a:t>Analysis</a:t>
            </a:r>
            <a:endParaRPr lang="de-DE" altLang="ko-KR" sz="2100" b="1" spc="225" dirty="0">
              <a:latin typeface="Century Gothic" panose="020B0502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18097" y="866119"/>
            <a:ext cx="265471" cy="26547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75">
              <a:solidFill>
                <a:srgbClr val="5B9BD5"/>
              </a:solidFill>
            </a:endParaRPr>
          </a:p>
        </p:txBody>
      </p:sp>
      <p:sp>
        <p:nvSpPr>
          <p:cNvPr id="30" name="Rechteck 38"/>
          <p:cNvSpPr/>
          <p:nvPr/>
        </p:nvSpPr>
        <p:spPr>
          <a:xfrm>
            <a:off x="539552" y="987574"/>
            <a:ext cx="8064896" cy="4155926"/>
          </a:xfrm>
          <a:prstGeom prst="rect">
            <a:avLst/>
          </a:prstGeom>
          <a:solidFill>
            <a:schemeClr val="bg1"/>
          </a:solidFill>
          <a:ln w="127000">
            <a:noFill/>
          </a:ln>
          <a:effectLst>
            <a:outerShdw blurRad="977900" dist="63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675"/>
          </a:p>
        </p:txBody>
      </p:sp>
      <p:grpSp>
        <p:nvGrpSpPr>
          <p:cNvPr id="29" name="그룹 28"/>
          <p:cNvGrpSpPr/>
          <p:nvPr/>
        </p:nvGrpSpPr>
        <p:grpSpPr>
          <a:xfrm>
            <a:off x="1043608" y="715307"/>
            <a:ext cx="7417332" cy="4428193"/>
            <a:chOff x="1043608" y="715307"/>
            <a:chExt cx="7417332" cy="4428193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5232649" y="3238628"/>
              <a:ext cx="2791796" cy="1175493"/>
              <a:chOff x="2132906" y="2491604"/>
              <a:chExt cx="3630220" cy="1430637"/>
            </a:xfrm>
          </p:grpSpPr>
          <p:sp>
            <p:nvSpPr>
              <p:cNvPr id="44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5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B56C488A-B753-4FDF-B7D9-7D4E6EA9D47A}"/>
                </a:ext>
              </a:extLst>
            </p:cNvPr>
            <p:cNvGrpSpPr/>
            <p:nvPr/>
          </p:nvGrpSpPr>
          <p:grpSpPr>
            <a:xfrm>
              <a:off x="1118625" y="1702815"/>
              <a:ext cx="2791796" cy="1175493"/>
              <a:chOff x="2132906" y="2491604"/>
              <a:chExt cx="3630220" cy="1430637"/>
            </a:xfrm>
          </p:grpSpPr>
          <p:sp>
            <p:nvSpPr>
              <p:cNvPr id="42" name="Rectangle: Rounded Corners 21">
                <a:extLst>
                  <a:ext uri="{FF2B5EF4-FFF2-40B4-BE49-F238E27FC236}">
                    <a16:creationId xmlns:a16="http://schemas.microsoft.com/office/drawing/2014/main" id="{24CE2E6A-9D96-442D-A4A0-F7F133145770}"/>
                  </a:ext>
                </a:extLst>
              </p:cNvPr>
              <p:cNvSpPr/>
              <p:nvPr/>
            </p:nvSpPr>
            <p:spPr>
              <a:xfrm>
                <a:off x="2132907" y="2500997"/>
                <a:ext cx="3630219" cy="1421244"/>
              </a:xfrm>
              <a:prstGeom prst="roundRect">
                <a:avLst>
                  <a:gd name="adj" fmla="val 306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15900" sx="102000" sy="102000" algn="ctr" rotWithShape="0">
                  <a:prstClr val="black">
                    <a:alpha val="1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  <p:sp>
            <p:nvSpPr>
              <p:cNvPr id="43" name="Rectangle: Rounded Corners 18">
                <a:extLst>
                  <a:ext uri="{FF2B5EF4-FFF2-40B4-BE49-F238E27FC236}">
                    <a16:creationId xmlns:a16="http://schemas.microsoft.com/office/drawing/2014/main" id="{2B389538-3EBD-498A-A388-0C0572BE43EA}"/>
                  </a:ext>
                </a:extLst>
              </p:cNvPr>
              <p:cNvSpPr/>
              <p:nvPr/>
            </p:nvSpPr>
            <p:spPr>
              <a:xfrm>
                <a:off x="2132906" y="2491604"/>
                <a:ext cx="3630219" cy="142124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gradFill flip="none" rotWithShape="1">
                  <a:gsLst>
                    <a:gs pos="66000">
                      <a:srgbClr val="D0E5B0"/>
                    </a:gs>
                    <a:gs pos="100000">
                      <a:srgbClr val="A1D469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A1D469"/>
                    </a:gs>
                  </a:gsLst>
                  <a:lin ang="189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sz="1350"/>
              </a:p>
            </p:txBody>
          </p:sp>
        </p:grpSp>
        <p:cxnSp>
          <p:nvCxnSpPr>
            <p:cNvPr id="33" name="Прямая соединительная линия 16"/>
            <p:cNvCxnSpPr>
              <a:cxnSpLocks/>
              <a:stCxn id="35" idx="0"/>
            </p:cNvCxnSpPr>
            <p:nvPr/>
          </p:nvCxnSpPr>
          <p:spPr>
            <a:xfrm>
              <a:off x="4572319" y="2252667"/>
              <a:ext cx="0" cy="2890833"/>
            </a:xfrm>
            <a:prstGeom prst="line">
              <a:avLst/>
            </a:prstGeom>
            <a:ln w="28575">
              <a:solidFill>
                <a:schemeClr val="bg2">
                  <a:lumMod val="10000"/>
                  <a:alpha val="2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Овал 12"/>
            <p:cNvSpPr/>
            <p:nvPr/>
          </p:nvSpPr>
          <p:spPr>
            <a:xfrm>
              <a:off x="4518677" y="3773053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5" name="Овал 17"/>
            <p:cNvSpPr/>
            <p:nvPr/>
          </p:nvSpPr>
          <p:spPr>
            <a:xfrm>
              <a:off x="4518996" y="2252667"/>
              <a:ext cx="106645" cy="106645"/>
            </a:xfrm>
            <a:prstGeom prst="ellipse">
              <a:avLst/>
            </a:prstGeom>
            <a:solidFill>
              <a:srgbClr val="A1D4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2025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B98DA2-F3A2-49B5-B81A-B284567EF98E}"/>
                </a:ext>
              </a:extLst>
            </p:cNvPr>
            <p:cNvSpPr txBox="1"/>
            <p:nvPr/>
          </p:nvSpPr>
          <p:spPr>
            <a:xfrm>
              <a:off x="1538736" y="715307"/>
              <a:ext cx="6066525" cy="52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ko-KR" altLang="en-US" sz="2800" b="1" dirty="0">
                  <a:solidFill>
                    <a:srgbClr val="A1D469"/>
                  </a:solidFill>
                  <a:latin typeface="배달의민족 도현 OTF" panose="020B0600000101010101" pitchFamily="34" charset="-127"/>
                  <a:ea typeface="배달의민족 도현 OTF" panose="020B0600000101010101" pitchFamily="34" charset="-127"/>
                </a:rPr>
                <a:t>충전소 추가 설치 예측 </a:t>
              </a:r>
              <a:endParaRPr lang="en-US" sz="2800" b="1" dirty="0">
                <a:solidFill>
                  <a:srgbClr val="A1D469"/>
                </a:solidFill>
                <a:latin typeface="배달의민족 도현 OTF" panose="020B0600000101010101" pitchFamily="34" charset="-127"/>
                <a:ea typeface="배달의민족 도현 OTF" panose="020B0600000101010101" pitchFamily="34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260814" y="2033395"/>
              <a:ext cx="2507417" cy="50661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미래 전기 차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수를 예측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084695" y="2048175"/>
              <a:ext cx="3376245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Tensorflow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의 경사하강법으로 학습</a:t>
              </a:r>
              <a:endParaRPr lang="en-US" altLang="ko-KR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전기 차의 과거 데이터로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21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년 </a:t>
              </a:r>
              <a:r>
                <a:rPr lang="en-US" altLang="ko-KR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10</a:t>
              </a:r>
              <a:r>
                <a:rPr lang="ko-KR" altLang="en-US" sz="11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월 차량 수를 예측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38583" y="3545516"/>
              <a:ext cx="2779928" cy="5066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DB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의 데이터로 </a:t>
              </a:r>
              <a:r>
                <a:rPr lang="ko-KR" altLang="en-US" sz="2000" b="1" dirty="0" err="1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</a:t>
              </a:r>
              <a:r>
                <a:rPr lang="ko-KR" altLang="en-US" sz="2000" b="1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추출</a:t>
              </a: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043608" y="3591706"/>
              <a:ext cx="2895344" cy="477054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lnSpc>
                  <a:spcPts val="1450"/>
                </a:lnSpc>
              </a:pP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- </a:t>
              </a:r>
              <a:r>
                <a:rPr lang="en-US" altLang="ko-KR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Datetime</a:t>
              </a:r>
              <a:r>
                <a:rPr lang="en-US" altLang="ko-KR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타입으로 변환해 충전 사용시간을</a:t>
              </a:r>
              <a:endParaRPr lang="en-US" altLang="ko-KR" sz="1100" dirty="0" smtClean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  <a:p>
              <a:pPr>
                <a:lnSpc>
                  <a:spcPts val="1450"/>
                </a:lnSpc>
              </a:pP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 계산하여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충전량을</a:t>
              </a:r>
              <a:r>
                <a:rPr lang="ko-KR" altLang="en-US" sz="1100" dirty="0" smtClean="0">
                  <a:solidFill>
                    <a:schemeClr val="tx1">
                      <a:lumMod val="50000"/>
                    </a:schemeClr>
                  </a:solidFill>
                  <a:ea typeface="배달의민족 도현 OTF" panose="020B0600000101010101"/>
                </a:rPr>
                <a:t> 산출</a:t>
              </a:r>
              <a:endParaRPr lang="ko-KR" altLang="en-US" sz="1100" dirty="0">
                <a:solidFill>
                  <a:schemeClr val="tx1">
                    <a:lumMod val="50000"/>
                  </a:schemeClr>
                </a:solidFill>
                <a:ea typeface="배달의민족 도현 OTF" panose="020B0600000101010101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4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985">
  <a:themeElements>
    <a:clrScheme name="Custom 14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ED5463"/>
      </a:accent1>
      <a:accent2>
        <a:srgbClr val="FB6E52"/>
      </a:accent2>
      <a:accent3>
        <a:srgbClr val="FFCE54"/>
      </a:accent3>
      <a:accent4>
        <a:srgbClr val="A1D469"/>
      </a:accent4>
      <a:accent5>
        <a:srgbClr val="49CFAE"/>
      </a:accent5>
      <a:accent6>
        <a:srgbClr val="4FC1E9"/>
      </a:accent6>
      <a:hlink>
        <a:srgbClr val="4FC1E9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135.potx" id="{394B59D1-94A6-4D8A-B6AF-82CC66F27975}" vid="{B54D018F-351F-4D5C-8578-EA7920CF0E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3135</Template>
  <TotalTime>2692</TotalTime>
  <Words>1802</Words>
  <Application>Microsoft Office PowerPoint</Application>
  <PresentationFormat>화면 슬라이드 쇼(16:9)</PresentationFormat>
  <Paragraphs>432</Paragraphs>
  <Slides>48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9" baseType="lpstr">
      <vt:lpstr>Bangwool</vt:lpstr>
      <vt:lpstr>HY헤드라인M</vt:lpstr>
      <vt:lpstr>맑은 고딕</vt:lpstr>
      <vt:lpstr>배달의민족 도현</vt:lpstr>
      <vt:lpstr>배달의민족 도현 OTF</vt:lpstr>
      <vt:lpstr>배달의민족 주아</vt:lpstr>
      <vt:lpstr>Arial</vt:lpstr>
      <vt:lpstr>Calibri</vt:lpstr>
      <vt:lpstr>Century Gothic</vt:lpstr>
      <vt:lpstr>Wingdings</vt:lpstr>
      <vt:lpstr>1985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전기차동차 충전소 인공지능 학습</dc:title>
  <dc:creator>pc</dc:creator>
  <cp:lastModifiedBy>pc</cp:lastModifiedBy>
  <cp:revision>193</cp:revision>
  <dcterms:created xsi:type="dcterms:W3CDTF">2020-10-21T01:37:59Z</dcterms:created>
  <dcterms:modified xsi:type="dcterms:W3CDTF">2020-11-10T07:23:21Z</dcterms:modified>
</cp:coreProperties>
</file>